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43" d="100"/>
          <a:sy n="143" d="100"/>
        </p:scale>
        <p:origin x="68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7" Type="http://schemas.openxmlformats.org/officeDocument/2006/relationships/image" Target="../media/image16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887FF-A669-447E-B3F2-F24515884375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7DAF2-75A0-4D89-9859-2740FB226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19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60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58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58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0AFD2-FFCA-46E0-9E85-93108E06F717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6DB81-6632-4DF6-9959-434D18523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99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0AFD2-FFCA-46E0-9E85-93108E06F717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6DB81-6632-4DF6-9959-434D18523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1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0AFD2-FFCA-46E0-9E85-93108E06F717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6DB81-6632-4DF6-9959-434D18523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50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74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0AFD2-FFCA-46E0-9E85-93108E06F717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6DB81-6632-4DF6-9959-434D18523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43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0AFD2-FFCA-46E0-9E85-93108E06F717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6DB81-6632-4DF6-9959-434D18523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58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0AFD2-FFCA-46E0-9E85-93108E06F717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6DB81-6632-4DF6-9959-434D18523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82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0AFD2-FFCA-46E0-9E85-93108E06F717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6DB81-6632-4DF6-9959-434D18523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42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0AFD2-FFCA-46E0-9E85-93108E06F717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6DB81-6632-4DF6-9959-434D18523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4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0AFD2-FFCA-46E0-9E85-93108E06F717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6DB81-6632-4DF6-9959-434D18523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754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0AFD2-FFCA-46E0-9E85-93108E06F717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6DB81-6632-4DF6-9959-434D18523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45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0AFD2-FFCA-46E0-9E85-93108E06F717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6DB81-6632-4DF6-9959-434D18523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69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0AFD2-FFCA-46E0-9E85-93108E06F717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6DB81-6632-4DF6-9959-434D18523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5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jpeg"/><Relationship Id="rId7" Type="http://schemas.openxmlformats.org/officeDocument/2006/relationships/image" Target="../media/image26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24.gif"/><Relationship Id="rId9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4.wmf"/><Relationship Id="rId18" Type="http://schemas.openxmlformats.org/officeDocument/2006/relationships/image" Target="../media/image16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5.bin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3.wmf"/><Relationship Id="rId5" Type="http://schemas.openxmlformats.org/officeDocument/2006/relationships/image" Target="../media/image10.wmf"/><Relationship Id="rId15" Type="http://schemas.openxmlformats.org/officeDocument/2006/relationships/image" Target="../media/image15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wmf"/><Relationship Id="rId1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1000">
                <a:srgbClr val="FDEDE9"/>
              </a:gs>
              <a:gs pos="1000">
                <a:schemeClr val="bg1"/>
              </a:gs>
              <a:gs pos="100000">
                <a:srgbClr val="F7BAA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 bwMode="auto">
          <a:xfrm>
            <a:off x="3194058" y="2217807"/>
            <a:ext cx="275588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sz="4000" b="1" dirty="0" smtClean="0">
                <a:solidFill>
                  <a:srgbClr val="000099"/>
                </a:solidFill>
                <a:latin typeface="Leelawadee" pitchFamily="34" charset="-34"/>
                <a:cs typeface="Leelawadee" pitchFamily="34" charset="-34"/>
              </a:rPr>
              <a:t>LECTURE </a:t>
            </a:r>
            <a:r>
              <a:rPr kumimoji="1" lang="en-US" sz="4000" b="1" dirty="0">
                <a:solidFill>
                  <a:srgbClr val="000099"/>
                </a:solidFill>
                <a:latin typeface="Leelawadee" pitchFamily="34" charset="-34"/>
                <a:cs typeface="Leelawadee" pitchFamily="34" charset="-34"/>
              </a:rPr>
              <a:t>8</a:t>
            </a:r>
            <a:endParaRPr kumimoji="1" lang="en-US" sz="4000" b="1" dirty="0" smtClean="0">
              <a:solidFill>
                <a:srgbClr val="000099"/>
              </a:solidFill>
              <a:latin typeface="Leelawadee" pitchFamily="34" charset="-34"/>
              <a:cs typeface="Leelawadee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6270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4200950" y="3572267"/>
            <a:ext cx="2147497" cy="369332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chemeClr val="bg1"/>
              </a:gs>
            </a:gsLst>
            <a:lin ang="54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rgbClr val="002060"/>
                </a:solidFill>
                <a:latin typeface="Tw Cen MT" pitchFamily="34" charset="0"/>
              </a:rPr>
              <a:t>Porcelain Body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026661" y="2398844"/>
            <a:ext cx="2688994" cy="1002201"/>
            <a:chOff x="560507" y="-1020940"/>
            <a:chExt cx="2688994" cy="1002201"/>
          </a:xfrm>
        </p:grpSpPr>
        <p:grpSp>
          <p:nvGrpSpPr>
            <p:cNvPr id="83" name="Group 82"/>
            <p:cNvGrpSpPr/>
            <p:nvPr/>
          </p:nvGrpSpPr>
          <p:grpSpPr>
            <a:xfrm>
              <a:off x="560507" y="-1020940"/>
              <a:ext cx="2688994" cy="1002201"/>
              <a:chOff x="4931006" y="1047750"/>
              <a:chExt cx="2688994" cy="1002201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6910393" y="1243017"/>
                <a:ext cx="304800" cy="381000"/>
              </a:xfrm>
              <a:prstGeom prst="rect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5361347" y="1242587"/>
                <a:ext cx="304800" cy="381000"/>
              </a:xfrm>
              <a:prstGeom prst="rect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5206202" y="1561902"/>
                <a:ext cx="533400" cy="189899"/>
              </a:xfrm>
              <a:prstGeom prst="rect">
                <a:avLst/>
              </a:prstGeom>
              <a:solidFill>
                <a:srgbClr val="6633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819900" y="1561902"/>
                <a:ext cx="533400" cy="189899"/>
              </a:xfrm>
              <a:prstGeom prst="rect">
                <a:avLst/>
              </a:prstGeom>
              <a:solidFill>
                <a:srgbClr val="6633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ounded Rectangle 1"/>
              <p:cNvSpPr/>
              <p:nvPr/>
            </p:nvSpPr>
            <p:spPr>
              <a:xfrm>
                <a:off x="4989172" y="1047750"/>
                <a:ext cx="2630828" cy="381030"/>
              </a:xfrm>
              <a:custGeom>
                <a:avLst/>
                <a:gdLst>
                  <a:gd name="connsiteX0" fmla="*/ 0 w 2630828"/>
                  <a:gd name="connsiteY0" fmla="*/ 25400 h 152398"/>
                  <a:gd name="connsiteX1" fmla="*/ 25400 w 2630828"/>
                  <a:gd name="connsiteY1" fmla="*/ 0 h 152398"/>
                  <a:gd name="connsiteX2" fmla="*/ 2605428 w 2630828"/>
                  <a:gd name="connsiteY2" fmla="*/ 0 h 152398"/>
                  <a:gd name="connsiteX3" fmla="*/ 2630828 w 2630828"/>
                  <a:gd name="connsiteY3" fmla="*/ 25400 h 152398"/>
                  <a:gd name="connsiteX4" fmla="*/ 2630828 w 2630828"/>
                  <a:gd name="connsiteY4" fmla="*/ 126998 h 152398"/>
                  <a:gd name="connsiteX5" fmla="*/ 2605428 w 2630828"/>
                  <a:gd name="connsiteY5" fmla="*/ 152398 h 152398"/>
                  <a:gd name="connsiteX6" fmla="*/ 25400 w 2630828"/>
                  <a:gd name="connsiteY6" fmla="*/ 152398 h 152398"/>
                  <a:gd name="connsiteX7" fmla="*/ 0 w 2630828"/>
                  <a:gd name="connsiteY7" fmla="*/ 126998 h 152398"/>
                  <a:gd name="connsiteX8" fmla="*/ 0 w 2630828"/>
                  <a:gd name="connsiteY8" fmla="*/ 25400 h 152398"/>
                  <a:gd name="connsiteX0" fmla="*/ 0 w 2630828"/>
                  <a:gd name="connsiteY0" fmla="*/ 25400 h 152398"/>
                  <a:gd name="connsiteX1" fmla="*/ 25400 w 2630828"/>
                  <a:gd name="connsiteY1" fmla="*/ 0 h 152398"/>
                  <a:gd name="connsiteX2" fmla="*/ 2605428 w 2630828"/>
                  <a:gd name="connsiteY2" fmla="*/ 0 h 152398"/>
                  <a:gd name="connsiteX3" fmla="*/ 2630828 w 2630828"/>
                  <a:gd name="connsiteY3" fmla="*/ 25400 h 152398"/>
                  <a:gd name="connsiteX4" fmla="*/ 2630828 w 2630828"/>
                  <a:gd name="connsiteY4" fmla="*/ 126998 h 152398"/>
                  <a:gd name="connsiteX5" fmla="*/ 2605428 w 2630828"/>
                  <a:gd name="connsiteY5" fmla="*/ 152398 h 152398"/>
                  <a:gd name="connsiteX6" fmla="*/ 1722778 w 2630828"/>
                  <a:gd name="connsiteY6" fmla="*/ 152398 h 152398"/>
                  <a:gd name="connsiteX7" fmla="*/ 25400 w 2630828"/>
                  <a:gd name="connsiteY7" fmla="*/ 152398 h 152398"/>
                  <a:gd name="connsiteX8" fmla="*/ 0 w 2630828"/>
                  <a:gd name="connsiteY8" fmla="*/ 126998 h 152398"/>
                  <a:gd name="connsiteX9" fmla="*/ 0 w 2630828"/>
                  <a:gd name="connsiteY9" fmla="*/ 25400 h 152398"/>
                  <a:gd name="connsiteX0" fmla="*/ 0 w 2630828"/>
                  <a:gd name="connsiteY0" fmla="*/ 25400 h 152398"/>
                  <a:gd name="connsiteX1" fmla="*/ 25400 w 2630828"/>
                  <a:gd name="connsiteY1" fmla="*/ 0 h 152398"/>
                  <a:gd name="connsiteX2" fmla="*/ 2605428 w 2630828"/>
                  <a:gd name="connsiteY2" fmla="*/ 0 h 152398"/>
                  <a:gd name="connsiteX3" fmla="*/ 2630828 w 2630828"/>
                  <a:gd name="connsiteY3" fmla="*/ 25400 h 152398"/>
                  <a:gd name="connsiteX4" fmla="*/ 2630828 w 2630828"/>
                  <a:gd name="connsiteY4" fmla="*/ 126998 h 152398"/>
                  <a:gd name="connsiteX5" fmla="*/ 2605428 w 2630828"/>
                  <a:gd name="connsiteY5" fmla="*/ 152398 h 152398"/>
                  <a:gd name="connsiteX6" fmla="*/ 1722778 w 2630828"/>
                  <a:gd name="connsiteY6" fmla="*/ 152398 h 152398"/>
                  <a:gd name="connsiteX7" fmla="*/ 535328 w 2630828"/>
                  <a:gd name="connsiteY7" fmla="*/ 146048 h 152398"/>
                  <a:gd name="connsiteX8" fmla="*/ 25400 w 2630828"/>
                  <a:gd name="connsiteY8" fmla="*/ 152398 h 152398"/>
                  <a:gd name="connsiteX9" fmla="*/ 0 w 2630828"/>
                  <a:gd name="connsiteY9" fmla="*/ 126998 h 152398"/>
                  <a:gd name="connsiteX10" fmla="*/ 0 w 2630828"/>
                  <a:gd name="connsiteY10" fmla="*/ 25400 h 152398"/>
                  <a:gd name="connsiteX0" fmla="*/ 0 w 2630828"/>
                  <a:gd name="connsiteY0" fmla="*/ 25400 h 452969"/>
                  <a:gd name="connsiteX1" fmla="*/ 25400 w 2630828"/>
                  <a:gd name="connsiteY1" fmla="*/ 0 h 452969"/>
                  <a:gd name="connsiteX2" fmla="*/ 2605428 w 2630828"/>
                  <a:gd name="connsiteY2" fmla="*/ 0 h 452969"/>
                  <a:gd name="connsiteX3" fmla="*/ 2630828 w 2630828"/>
                  <a:gd name="connsiteY3" fmla="*/ 25400 h 452969"/>
                  <a:gd name="connsiteX4" fmla="*/ 2630828 w 2630828"/>
                  <a:gd name="connsiteY4" fmla="*/ 126998 h 452969"/>
                  <a:gd name="connsiteX5" fmla="*/ 2605428 w 2630828"/>
                  <a:gd name="connsiteY5" fmla="*/ 152398 h 452969"/>
                  <a:gd name="connsiteX6" fmla="*/ 1722778 w 2630828"/>
                  <a:gd name="connsiteY6" fmla="*/ 152398 h 452969"/>
                  <a:gd name="connsiteX7" fmla="*/ 535328 w 2630828"/>
                  <a:gd name="connsiteY7" fmla="*/ 146048 h 452969"/>
                  <a:gd name="connsiteX8" fmla="*/ 25400 w 2630828"/>
                  <a:gd name="connsiteY8" fmla="*/ 152398 h 452969"/>
                  <a:gd name="connsiteX9" fmla="*/ 0 w 2630828"/>
                  <a:gd name="connsiteY9" fmla="*/ 126998 h 452969"/>
                  <a:gd name="connsiteX10" fmla="*/ 0 w 2630828"/>
                  <a:gd name="connsiteY10" fmla="*/ 25400 h 452969"/>
                  <a:gd name="connsiteX0" fmla="*/ 0 w 2630828"/>
                  <a:gd name="connsiteY0" fmla="*/ 25400 h 540753"/>
                  <a:gd name="connsiteX1" fmla="*/ 25400 w 2630828"/>
                  <a:gd name="connsiteY1" fmla="*/ 0 h 540753"/>
                  <a:gd name="connsiteX2" fmla="*/ 2605428 w 2630828"/>
                  <a:gd name="connsiteY2" fmla="*/ 0 h 540753"/>
                  <a:gd name="connsiteX3" fmla="*/ 2630828 w 2630828"/>
                  <a:gd name="connsiteY3" fmla="*/ 25400 h 540753"/>
                  <a:gd name="connsiteX4" fmla="*/ 2630828 w 2630828"/>
                  <a:gd name="connsiteY4" fmla="*/ 126998 h 540753"/>
                  <a:gd name="connsiteX5" fmla="*/ 2605428 w 2630828"/>
                  <a:gd name="connsiteY5" fmla="*/ 152398 h 540753"/>
                  <a:gd name="connsiteX6" fmla="*/ 1722778 w 2630828"/>
                  <a:gd name="connsiteY6" fmla="*/ 152398 h 540753"/>
                  <a:gd name="connsiteX7" fmla="*/ 535328 w 2630828"/>
                  <a:gd name="connsiteY7" fmla="*/ 146048 h 540753"/>
                  <a:gd name="connsiteX8" fmla="*/ 25400 w 2630828"/>
                  <a:gd name="connsiteY8" fmla="*/ 152398 h 540753"/>
                  <a:gd name="connsiteX9" fmla="*/ 0 w 2630828"/>
                  <a:gd name="connsiteY9" fmla="*/ 126998 h 540753"/>
                  <a:gd name="connsiteX10" fmla="*/ 0 w 2630828"/>
                  <a:gd name="connsiteY10" fmla="*/ 25400 h 540753"/>
                  <a:gd name="connsiteX0" fmla="*/ 0 w 2630828"/>
                  <a:gd name="connsiteY0" fmla="*/ 25400 h 540753"/>
                  <a:gd name="connsiteX1" fmla="*/ 25400 w 2630828"/>
                  <a:gd name="connsiteY1" fmla="*/ 0 h 540753"/>
                  <a:gd name="connsiteX2" fmla="*/ 2605428 w 2630828"/>
                  <a:gd name="connsiteY2" fmla="*/ 0 h 540753"/>
                  <a:gd name="connsiteX3" fmla="*/ 2630828 w 2630828"/>
                  <a:gd name="connsiteY3" fmla="*/ 25400 h 540753"/>
                  <a:gd name="connsiteX4" fmla="*/ 2630828 w 2630828"/>
                  <a:gd name="connsiteY4" fmla="*/ 126998 h 540753"/>
                  <a:gd name="connsiteX5" fmla="*/ 2605428 w 2630828"/>
                  <a:gd name="connsiteY5" fmla="*/ 152398 h 540753"/>
                  <a:gd name="connsiteX6" fmla="*/ 1894228 w 2630828"/>
                  <a:gd name="connsiteY6" fmla="*/ 152398 h 540753"/>
                  <a:gd name="connsiteX7" fmla="*/ 535328 w 2630828"/>
                  <a:gd name="connsiteY7" fmla="*/ 146048 h 540753"/>
                  <a:gd name="connsiteX8" fmla="*/ 25400 w 2630828"/>
                  <a:gd name="connsiteY8" fmla="*/ 152398 h 540753"/>
                  <a:gd name="connsiteX9" fmla="*/ 0 w 2630828"/>
                  <a:gd name="connsiteY9" fmla="*/ 126998 h 540753"/>
                  <a:gd name="connsiteX10" fmla="*/ 0 w 2630828"/>
                  <a:gd name="connsiteY10" fmla="*/ 25400 h 540753"/>
                  <a:gd name="connsiteX0" fmla="*/ 0 w 2630828"/>
                  <a:gd name="connsiteY0" fmla="*/ 25400 h 543195"/>
                  <a:gd name="connsiteX1" fmla="*/ 25400 w 2630828"/>
                  <a:gd name="connsiteY1" fmla="*/ 0 h 543195"/>
                  <a:gd name="connsiteX2" fmla="*/ 2605428 w 2630828"/>
                  <a:gd name="connsiteY2" fmla="*/ 0 h 543195"/>
                  <a:gd name="connsiteX3" fmla="*/ 2630828 w 2630828"/>
                  <a:gd name="connsiteY3" fmla="*/ 25400 h 543195"/>
                  <a:gd name="connsiteX4" fmla="*/ 2630828 w 2630828"/>
                  <a:gd name="connsiteY4" fmla="*/ 126998 h 543195"/>
                  <a:gd name="connsiteX5" fmla="*/ 2605428 w 2630828"/>
                  <a:gd name="connsiteY5" fmla="*/ 152398 h 543195"/>
                  <a:gd name="connsiteX6" fmla="*/ 1989478 w 2630828"/>
                  <a:gd name="connsiteY6" fmla="*/ 158748 h 543195"/>
                  <a:gd name="connsiteX7" fmla="*/ 535328 w 2630828"/>
                  <a:gd name="connsiteY7" fmla="*/ 146048 h 543195"/>
                  <a:gd name="connsiteX8" fmla="*/ 25400 w 2630828"/>
                  <a:gd name="connsiteY8" fmla="*/ 152398 h 543195"/>
                  <a:gd name="connsiteX9" fmla="*/ 0 w 2630828"/>
                  <a:gd name="connsiteY9" fmla="*/ 126998 h 543195"/>
                  <a:gd name="connsiteX10" fmla="*/ 0 w 2630828"/>
                  <a:gd name="connsiteY10" fmla="*/ 25400 h 543195"/>
                  <a:gd name="connsiteX0" fmla="*/ 0 w 2630828"/>
                  <a:gd name="connsiteY0" fmla="*/ 25400 h 543195"/>
                  <a:gd name="connsiteX1" fmla="*/ 25400 w 2630828"/>
                  <a:gd name="connsiteY1" fmla="*/ 0 h 543195"/>
                  <a:gd name="connsiteX2" fmla="*/ 2605428 w 2630828"/>
                  <a:gd name="connsiteY2" fmla="*/ 0 h 543195"/>
                  <a:gd name="connsiteX3" fmla="*/ 2630828 w 2630828"/>
                  <a:gd name="connsiteY3" fmla="*/ 25400 h 543195"/>
                  <a:gd name="connsiteX4" fmla="*/ 2630828 w 2630828"/>
                  <a:gd name="connsiteY4" fmla="*/ 126998 h 543195"/>
                  <a:gd name="connsiteX5" fmla="*/ 2605428 w 2630828"/>
                  <a:gd name="connsiteY5" fmla="*/ 152398 h 543195"/>
                  <a:gd name="connsiteX6" fmla="*/ 2027578 w 2630828"/>
                  <a:gd name="connsiteY6" fmla="*/ 158748 h 543195"/>
                  <a:gd name="connsiteX7" fmla="*/ 535328 w 2630828"/>
                  <a:gd name="connsiteY7" fmla="*/ 146048 h 543195"/>
                  <a:gd name="connsiteX8" fmla="*/ 25400 w 2630828"/>
                  <a:gd name="connsiteY8" fmla="*/ 152398 h 543195"/>
                  <a:gd name="connsiteX9" fmla="*/ 0 w 2630828"/>
                  <a:gd name="connsiteY9" fmla="*/ 126998 h 543195"/>
                  <a:gd name="connsiteX10" fmla="*/ 0 w 2630828"/>
                  <a:gd name="connsiteY10" fmla="*/ 25400 h 543195"/>
                  <a:gd name="connsiteX0" fmla="*/ 0 w 2630828"/>
                  <a:gd name="connsiteY0" fmla="*/ 25400 h 543195"/>
                  <a:gd name="connsiteX1" fmla="*/ 25400 w 2630828"/>
                  <a:gd name="connsiteY1" fmla="*/ 0 h 543195"/>
                  <a:gd name="connsiteX2" fmla="*/ 2605428 w 2630828"/>
                  <a:gd name="connsiteY2" fmla="*/ 0 h 543195"/>
                  <a:gd name="connsiteX3" fmla="*/ 2630828 w 2630828"/>
                  <a:gd name="connsiteY3" fmla="*/ 25400 h 543195"/>
                  <a:gd name="connsiteX4" fmla="*/ 2630828 w 2630828"/>
                  <a:gd name="connsiteY4" fmla="*/ 126998 h 543195"/>
                  <a:gd name="connsiteX5" fmla="*/ 2605428 w 2630828"/>
                  <a:gd name="connsiteY5" fmla="*/ 152398 h 543195"/>
                  <a:gd name="connsiteX6" fmla="*/ 2027578 w 2630828"/>
                  <a:gd name="connsiteY6" fmla="*/ 158748 h 543195"/>
                  <a:gd name="connsiteX7" fmla="*/ 770278 w 2630828"/>
                  <a:gd name="connsiteY7" fmla="*/ 146048 h 543195"/>
                  <a:gd name="connsiteX8" fmla="*/ 25400 w 2630828"/>
                  <a:gd name="connsiteY8" fmla="*/ 152398 h 543195"/>
                  <a:gd name="connsiteX9" fmla="*/ 0 w 2630828"/>
                  <a:gd name="connsiteY9" fmla="*/ 126998 h 543195"/>
                  <a:gd name="connsiteX10" fmla="*/ 0 w 2630828"/>
                  <a:gd name="connsiteY10" fmla="*/ 25400 h 543195"/>
                  <a:gd name="connsiteX0" fmla="*/ 0 w 2630828"/>
                  <a:gd name="connsiteY0" fmla="*/ 25400 h 543195"/>
                  <a:gd name="connsiteX1" fmla="*/ 25400 w 2630828"/>
                  <a:gd name="connsiteY1" fmla="*/ 0 h 543195"/>
                  <a:gd name="connsiteX2" fmla="*/ 2605428 w 2630828"/>
                  <a:gd name="connsiteY2" fmla="*/ 0 h 543195"/>
                  <a:gd name="connsiteX3" fmla="*/ 2630828 w 2630828"/>
                  <a:gd name="connsiteY3" fmla="*/ 25400 h 543195"/>
                  <a:gd name="connsiteX4" fmla="*/ 2630828 w 2630828"/>
                  <a:gd name="connsiteY4" fmla="*/ 126998 h 543195"/>
                  <a:gd name="connsiteX5" fmla="*/ 2605428 w 2630828"/>
                  <a:gd name="connsiteY5" fmla="*/ 152398 h 543195"/>
                  <a:gd name="connsiteX6" fmla="*/ 1830728 w 2630828"/>
                  <a:gd name="connsiteY6" fmla="*/ 158748 h 543195"/>
                  <a:gd name="connsiteX7" fmla="*/ 770278 w 2630828"/>
                  <a:gd name="connsiteY7" fmla="*/ 146048 h 543195"/>
                  <a:gd name="connsiteX8" fmla="*/ 25400 w 2630828"/>
                  <a:gd name="connsiteY8" fmla="*/ 152398 h 543195"/>
                  <a:gd name="connsiteX9" fmla="*/ 0 w 2630828"/>
                  <a:gd name="connsiteY9" fmla="*/ 126998 h 543195"/>
                  <a:gd name="connsiteX10" fmla="*/ 0 w 2630828"/>
                  <a:gd name="connsiteY10" fmla="*/ 25400 h 543195"/>
                  <a:gd name="connsiteX0" fmla="*/ 0 w 2630828"/>
                  <a:gd name="connsiteY0" fmla="*/ 25400 h 507567"/>
                  <a:gd name="connsiteX1" fmla="*/ 25400 w 2630828"/>
                  <a:gd name="connsiteY1" fmla="*/ 0 h 507567"/>
                  <a:gd name="connsiteX2" fmla="*/ 2605428 w 2630828"/>
                  <a:gd name="connsiteY2" fmla="*/ 0 h 507567"/>
                  <a:gd name="connsiteX3" fmla="*/ 2630828 w 2630828"/>
                  <a:gd name="connsiteY3" fmla="*/ 25400 h 507567"/>
                  <a:gd name="connsiteX4" fmla="*/ 2630828 w 2630828"/>
                  <a:gd name="connsiteY4" fmla="*/ 126998 h 507567"/>
                  <a:gd name="connsiteX5" fmla="*/ 2605428 w 2630828"/>
                  <a:gd name="connsiteY5" fmla="*/ 152398 h 507567"/>
                  <a:gd name="connsiteX6" fmla="*/ 1830728 w 2630828"/>
                  <a:gd name="connsiteY6" fmla="*/ 158748 h 507567"/>
                  <a:gd name="connsiteX7" fmla="*/ 770278 w 2630828"/>
                  <a:gd name="connsiteY7" fmla="*/ 146048 h 507567"/>
                  <a:gd name="connsiteX8" fmla="*/ 25400 w 2630828"/>
                  <a:gd name="connsiteY8" fmla="*/ 152398 h 507567"/>
                  <a:gd name="connsiteX9" fmla="*/ 0 w 2630828"/>
                  <a:gd name="connsiteY9" fmla="*/ 126998 h 507567"/>
                  <a:gd name="connsiteX10" fmla="*/ 0 w 2630828"/>
                  <a:gd name="connsiteY10" fmla="*/ 25400 h 507567"/>
                  <a:gd name="connsiteX0" fmla="*/ 0 w 2630828"/>
                  <a:gd name="connsiteY0" fmla="*/ 25400 h 369456"/>
                  <a:gd name="connsiteX1" fmla="*/ 25400 w 2630828"/>
                  <a:gd name="connsiteY1" fmla="*/ 0 h 369456"/>
                  <a:gd name="connsiteX2" fmla="*/ 2605428 w 2630828"/>
                  <a:gd name="connsiteY2" fmla="*/ 0 h 369456"/>
                  <a:gd name="connsiteX3" fmla="*/ 2630828 w 2630828"/>
                  <a:gd name="connsiteY3" fmla="*/ 25400 h 369456"/>
                  <a:gd name="connsiteX4" fmla="*/ 2630828 w 2630828"/>
                  <a:gd name="connsiteY4" fmla="*/ 126998 h 369456"/>
                  <a:gd name="connsiteX5" fmla="*/ 2605428 w 2630828"/>
                  <a:gd name="connsiteY5" fmla="*/ 152398 h 369456"/>
                  <a:gd name="connsiteX6" fmla="*/ 1830728 w 2630828"/>
                  <a:gd name="connsiteY6" fmla="*/ 158748 h 369456"/>
                  <a:gd name="connsiteX7" fmla="*/ 770278 w 2630828"/>
                  <a:gd name="connsiteY7" fmla="*/ 146048 h 369456"/>
                  <a:gd name="connsiteX8" fmla="*/ 25400 w 2630828"/>
                  <a:gd name="connsiteY8" fmla="*/ 152398 h 369456"/>
                  <a:gd name="connsiteX9" fmla="*/ 0 w 2630828"/>
                  <a:gd name="connsiteY9" fmla="*/ 126998 h 369456"/>
                  <a:gd name="connsiteX10" fmla="*/ 0 w 2630828"/>
                  <a:gd name="connsiteY10" fmla="*/ 25400 h 369456"/>
                  <a:gd name="connsiteX0" fmla="*/ 0 w 2630828"/>
                  <a:gd name="connsiteY0" fmla="*/ 25400 h 375812"/>
                  <a:gd name="connsiteX1" fmla="*/ 25400 w 2630828"/>
                  <a:gd name="connsiteY1" fmla="*/ 0 h 375812"/>
                  <a:gd name="connsiteX2" fmla="*/ 2605428 w 2630828"/>
                  <a:gd name="connsiteY2" fmla="*/ 0 h 375812"/>
                  <a:gd name="connsiteX3" fmla="*/ 2630828 w 2630828"/>
                  <a:gd name="connsiteY3" fmla="*/ 25400 h 375812"/>
                  <a:gd name="connsiteX4" fmla="*/ 2630828 w 2630828"/>
                  <a:gd name="connsiteY4" fmla="*/ 126998 h 375812"/>
                  <a:gd name="connsiteX5" fmla="*/ 2605428 w 2630828"/>
                  <a:gd name="connsiteY5" fmla="*/ 152398 h 375812"/>
                  <a:gd name="connsiteX6" fmla="*/ 1830728 w 2630828"/>
                  <a:gd name="connsiteY6" fmla="*/ 158748 h 375812"/>
                  <a:gd name="connsiteX7" fmla="*/ 770278 w 2630828"/>
                  <a:gd name="connsiteY7" fmla="*/ 146048 h 375812"/>
                  <a:gd name="connsiteX8" fmla="*/ 25400 w 2630828"/>
                  <a:gd name="connsiteY8" fmla="*/ 152398 h 375812"/>
                  <a:gd name="connsiteX9" fmla="*/ 0 w 2630828"/>
                  <a:gd name="connsiteY9" fmla="*/ 126998 h 375812"/>
                  <a:gd name="connsiteX10" fmla="*/ 0 w 2630828"/>
                  <a:gd name="connsiteY10" fmla="*/ 25400 h 375812"/>
                  <a:gd name="connsiteX0" fmla="*/ 0 w 2630828"/>
                  <a:gd name="connsiteY0" fmla="*/ 25400 h 372222"/>
                  <a:gd name="connsiteX1" fmla="*/ 25400 w 2630828"/>
                  <a:gd name="connsiteY1" fmla="*/ 0 h 372222"/>
                  <a:gd name="connsiteX2" fmla="*/ 2605428 w 2630828"/>
                  <a:gd name="connsiteY2" fmla="*/ 0 h 372222"/>
                  <a:gd name="connsiteX3" fmla="*/ 2630828 w 2630828"/>
                  <a:gd name="connsiteY3" fmla="*/ 25400 h 372222"/>
                  <a:gd name="connsiteX4" fmla="*/ 2630828 w 2630828"/>
                  <a:gd name="connsiteY4" fmla="*/ 126998 h 372222"/>
                  <a:gd name="connsiteX5" fmla="*/ 2605428 w 2630828"/>
                  <a:gd name="connsiteY5" fmla="*/ 152398 h 372222"/>
                  <a:gd name="connsiteX6" fmla="*/ 1830728 w 2630828"/>
                  <a:gd name="connsiteY6" fmla="*/ 158748 h 372222"/>
                  <a:gd name="connsiteX7" fmla="*/ 1281453 w 2630828"/>
                  <a:gd name="connsiteY7" fmla="*/ 372204 h 372222"/>
                  <a:gd name="connsiteX8" fmla="*/ 770278 w 2630828"/>
                  <a:gd name="connsiteY8" fmla="*/ 146048 h 372222"/>
                  <a:gd name="connsiteX9" fmla="*/ 25400 w 2630828"/>
                  <a:gd name="connsiteY9" fmla="*/ 152398 h 372222"/>
                  <a:gd name="connsiteX10" fmla="*/ 0 w 2630828"/>
                  <a:gd name="connsiteY10" fmla="*/ 126998 h 372222"/>
                  <a:gd name="connsiteX11" fmla="*/ 0 w 2630828"/>
                  <a:gd name="connsiteY11" fmla="*/ 25400 h 372222"/>
                  <a:gd name="connsiteX0" fmla="*/ 0 w 2630828"/>
                  <a:gd name="connsiteY0" fmla="*/ 25400 h 316795"/>
                  <a:gd name="connsiteX1" fmla="*/ 25400 w 2630828"/>
                  <a:gd name="connsiteY1" fmla="*/ 0 h 316795"/>
                  <a:gd name="connsiteX2" fmla="*/ 2605428 w 2630828"/>
                  <a:gd name="connsiteY2" fmla="*/ 0 h 316795"/>
                  <a:gd name="connsiteX3" fmla="*/ 2630828 w 2630828"/>
                  <a:gd name="connsiteY3" fmla="*/ 25400 h 316795"/>
                  <a:gd name="connsiteX4" fmla="*/ 2630828 w 2630828"/>
                  <a:gd name="connsiteY4" fmla="*/ 126998 h 316795"/>
                  <a:gd name="connsiteX5" fmla="*/ 2605428 w 2630828"/>
                  <a:gd name="connsiteY5" fmla="*/ 152398 h 316795"/>
                  <a:gd name="connsiteX6" fmla="*/ 1830728 w 2630828"/>
                  <a:gd name="connsiteY6" fmla="*/ 158748 h 316795"/>
                  <a:gd name="connsiteX7" fmla="*/ 1284628 w 2630828"/>
                  <a:gd name="connsiteY7" fmla="*/ 316769 h 316795"/>
                  <a:gd name="connsiteX8" fmla="*/ 770278 w 2630828"/>
                  <a:gd name="connsiteY8" fmla="*/ 146048 h 316795"/>
                  <a:gd name="connsiteX9" fmla="*/ 25400 w 2630828"/>
                  <a:gd name="connsiteY9" fmla="*/ 152398 h 316795"/>
                  <a:gd name="connsiteX10" fmla="*/ 0 w 2630828"/>
                  <a:gd name="connsiteY10" fmla="*/ 126998 h 316795"/>
                  <a:gd name="connsiteX11" fmla="*/ 0 w 2630828"/>
                  <a:gd name="connsiteY11" fmla="*/ 25400 h 316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30828" h="316795">
                    <a:moveTo>
                      <a:pt x="0" y="25400"/>
                    </a:moveTo>
                    <a:cubicBezTo>
                      <a:pt x="0" y="11372"/>
                      <a:pt x="11372" y="0"/>
                      <a:pt x="25400" y="0"/>
                    </a:cubicBezTo>
                    <a:lnTo>
                      <a:pt x="2605428" y="0"/>
                    </a:lnTo>
                    <a:cubicBezTo>
                      <a:pt x="2619456" y="0"/>
                      <a:pt x="2630828" y="11372"/>
                      <a:pt x="2630828" y="25400"/>
                    </a:cubicBezTo>
                    <a:lnTo>
                      <a:pt x="2630828" y="126998"/>
                    </a:lnTo>
                    <a:cubicBezTo>
                      <a:pt x="2630828" y="141026"/>
                      <a:pt x="2619456" y="152398"/>
                      <a:pt x="2605428" y="152398"/>
                    </a:cubicBezTo>
                    <a:lnTo>
                      <a:pt x="1830728" y="158748"/>
                    </a:lnTo>
                    <a:cubicBezTo>
                      <a:pt x="1610066" y="195382"/>
                      <a:pt x="1461370" y="318886"/>
                      <a:pt x="1284628" y="316769"/>
                    </a:cubicBezTo>
                    <a:cubicBezTo>
                      <a:pt x="1107886" y="314652"/>
                      <a:pt x="979620" y="182682"/>
                      <a:pt x="770278" y="146048"/>
                    </a:cubicBezTo>
                    <a:lnTo>
                      <a:pt x="25400" y="152398"/>
                    </a:lnTo>
                    <a:cubicBezTo>
                      <a:pt x="11372" y="152398"/>
                      <a:pt x="0" y="141026"/>
                      <a:pt x="0" y="126998"/>
                    </a:cubicBezTo>
                    <a:lnTo>
                      <a:pt x="0" y="25400"/>
                    </a:lnTo>
                    <a:close/>
                  </a:path>
                </a:pathLst>
              </a:custGeom>
              <a:solidFill>
                <a:srgbClr val="FFFFCC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6934200" y="1242378"/>
                <a:ext cx="304800" cy="381000"/>
              </a:xfrm>
              <a:prstGeom prst="rect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1227873"/>
                <a:ext cx="304800" cy="381000"/>
              </a:xfrm>
              <a:prstGeom prst="rect">
                <a:avLst/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5450677" y="1227873"/>
                <a:ext cx="304800" cy="29429"/>
              </a:xfrm>
              <a:prstGeom prst="rect">
                <a:avLst/>
              </a:pr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ounded Rectangle 166"/>
              <p:cNvSpPr/>
              <p:nvPr/>
            </p:nvSpPr>
            <p:spPr>
              <a:xfrm>
                <a:off x="5675673" y="1254449"/>
                <a:ext cx="53613" cy="45719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6815136" y="1242378"/>
                <a:ext cx="304800" cy="29429"/>
              </a:xfrm>
              <a:prstGeom prst="rect">
                <a:avLst/>
              </a:pr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ounded Rectangle 168"/>
              <p:cNvSpPr/>
              <p:nvPr/>
            </p:nvSpPr>
            <p:spPr>
              <a:xfrm>
                <a:off x="6830034" y="1269211"/>
                <a:ext cx="53613" cy="45719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5093534" y="1552112"/>
                <a:ext cx="124238" cy="486238"/>
              </a:xfrm>
              <a:prstGeom prst="rect">
                <a:avLst/>
              </a:prstGeom>
              <a:solidFill>
                <a:srgbClr val="FFFFCC"/>
              </a:solidFill>
              <a:ln w="12700"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Tw Cen MT" pitchFamily="34" charset="0"/>
                </a:endParaRPr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7297113" y="1552111"/>
                <a:ext cx="123895" cy="486239"/>
              </a:xfrm>
              <a:prstGeom prst="rect">
                <a:avLst/>
              </a:prstGeom>
              <a:solidFill>
                <a:srgbClr val="FFFFCC"/>
              </a:solidFill>
              <a:ln w="12700"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Tw Cen MT" pitchFamily="34" charset="0"/>
                </a:endParaRPr>
              </a:p>
            </p:txBody>
          </p:sp>
          <p:sp>
            <p:nvSpPr>
              <p:cNvPr id="172" name="Rectangle 171"/>
              <p:cNvSpPr/>
              <p:nvPr/>
            </p:nvSpPr>
            <p:spPr>
              <a:xfrm rot="16200000">
                <a:off x="6194225" y="823168"/>
                <a:ext cx="126093" cy="2327474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4931006" y="1664057"/>
                <a:ext cx="164868" cy="45802"/>
              </a:xfrm>
              <a:prstGeom prst="rect">
                <a:avLst/>
              </a:prstGeom>
              <a:solidFill>
                <a:srgbClr val="6633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4" name="Straight Connector 173"/>
              <p:cNvCxnSpPr/>
              <p:nvPr/>
            </p:nvCxnSpPr>
            <p:spPr>
              <a:xfrm>
                <a:off x="5093531" y="1550529"/>
                <a:ext cx="0" cy="4977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5224953" y="1550529"/>
                <a:ext cx="0" cy="3681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5091111" y="2047876"/>
                <a:ext cx="232989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7297113" y="1558249"/>
                <a:ext cx="0" cy="3681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7421840" y="1550529"/>
                <a:ext cx="0" cy="4977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5217339" y="1924050"/>
                <a:ext cx="206766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5085256" y="1555552"/>
                <a:ext cx="17834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>
                <a:off x="7251700" y="1552574"/>
                <a:ext cx="17834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Rectangle 181"/>
              <p:cNvSpPr/>
              <p:nvPr/>
            </p:nvSpPr>
            <p:spPr>
              <a:xfrm>
                <a:off x="7425284" y="1664057"/>
                <a:ext cx="164868" cy="45802"/>
              </a:xfrm>
              <a:prstGeom prst="rect">
                <a:avLst/>
              </a:prstGeom>
              <a:solidFill>
                <a:srgbClr val="6633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ounded Rectangle 182"/>
              <p:cNvSpPr/>
              <p:nvPr/>
            </p:nvSpPr>
            <p:spPr>
              <a:xfrm>
                <a:off x="7464276" y="1610642"/>
                <a:ext cx="89050" cy="45719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ounded Rectangle 183"/>
              <p:cNvSpPr/>
              <p:nvPr/>
            </p:nvSpPr>
            <p:spPr>
              <a:xfrm>
                <a:off x="4968915" y="1610642"/>
                <a:ext cx="89050" cy="45719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" name="Group 185"/>
            <p:cNvGrpSpPr/>
            <p:nvPr/>
          </p:nvGrpSpPr>
          <p:grpSpPr>
            <a:xfrm>
              <a:off x="2632157" y="-658562"/>
              <a:ext cx="152400" cy="152400"/>
              <a:chOff x="5943600" y="2495550"/>
              <a:chExt cx="152400" cy="152400"/>
            </a:xfrm>
          </p:grpSpPr>
          <p:sp>
            <p:nvSpPr>
              <p:cNvPr id="187" name="Oval 186"/>
              <p:cNvSpPr/>
              <p:nvPr/>
            </p:nvSpPr>
            <p:spPr>
              <a:xfrm>
                <a:off x="5943600" y="2495550"/>
                <a:ext cx="152400" cy="152400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8" name="Straight Connector 187"/>
              <p:cNvCxnSpPr>
                <a:stCxn id="187" idx="0"/>
                <a:endCxn id="187" idx="4"/>
              </p:cNvCxnSpPr>
              <p:nvPr/>
            </p:nvCxnSpPr>
            <p:spPr>
              <a:xfrm>
                <a:off x="6019800" y="2495550"/>
                <a:ext cx="0" cy="1524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9" name="Group 188"/>
            <p:cNvGrpSpPr/>
            <p:nvPr/>
          </p:nvGrpSpPr>
          <p:grpSpPr>
            <a:xfrm>
              <a:off x="1039701" y="-658562"/>
              <a:ext cx="152400" cy="152400"/>
              <a:chOff x="5943600" y="2495550"/>
              <a:chExt cx="152400" cy="152400"/>
            </a:xfrm>
          </p:grpSpPr>
          <p:sp>
            <p:nvSpPr>
              <p:cNvPr id="190" name="Oval 189"/>
              <p:cNvSpPr/>
              <p:nvPr/>
            </p:nvSpPr>
            <p:spPr>
              <a:xfrm>
                <a:off x="5943600" y="2495550"/>
                <a:ext cx="152400" cy="152400"/>
              </a:xfrm>
              <a:prstGeom prst="ellipse">
                <a:avLst/>
              </a:prstGeom>
              <a:solidFill>
                <a:srgbClr val="FFFF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1" name="Straight Connector 190"/>
              <p:cNvCxnSpPr>
                <a:stCxn id="190" idx="0"/>
                <a:endCxn id="190" idx="4"/>
              </p:cNvCxnSpPr>
              <p:nvPr/>
            </p:nvCxnSpPr>
            <p:spPr>
              <a:xfrm>
                <a:off x="6019800" y="2495550"/>
                <a:ext cx="0" cy="1524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2" name="Group 161"/>
          <p:cNvGrpSpPr/>
          <p:nvPr/>
        </p:nvGrpSpPr>
        <p:grpSpPr>
          <a:xfrm>
            <a:off x="3671591" y="285750"/>
            <a:ext cx="1800819" cy="382474"/>
            <a:chOff x="913709" y="273391"/>
            <a:chExt cx="1800819" cy="382474"/>
          </a:xfrm>
        </p:grpSpPr>
        <p:sp>
          <p:nvSpPr>
            <p:cNvPr id="163" name="Rounded Rectangle 162"/>
            <p:cNvSpPr/>
            <p:nvPr/>
          </p:nvSpPr>
          <p:spPr>
            <a:xfrm>
              <a:off x="913709" y="277673"/>
              <a:ext cx="1800819" cy="378192"/>
            </a:xfrm>
            <a:prstGeom prst="roundRect">
              <a:avLst>
                <a:gd name="adj" fmla="val 21482"/>
              </a:avLst>
            </a:prstGeom>
            <a:gradFill>
              <a:gsLst>
                <a:gs pos="0">
                  <a:srgbClr val="FFC000"/>
                </a:gs>
                <a:gs pos="100000">
                  <a:schemeClr val="bg1"/>
                </a:gs>
              </a:gsLst>
              <a:lin ang="5400000" scaled="0"/>
            </a:gradFill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006044" y="273391"/>
              <a:ext cx="16161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Tw Cen MT" pitchFamily="34" charset="0"/>
                </a:rPr>
                <a:t>ELECTRIC FUSE</a:t>
              </a:r>
            </a:p>
          </p:txBody>
        </p:sp>
      </p:grpSp>
      <p:sp>
        <p:nvSpPr>
          <p:cNvPr id="82" name="Freeform 81"/>
          <p:cNvSpPr/>
          <p:nvPr/>
        </p:nvSpPr>
        <p:spPr>
          <a:xfrm>
            <a:off x="2564528" y="2867546"/>
            <a:ext cx="4220431" cy="1561640"/>
          </a:xfrm>
          <a:custGeom>
            <a:avLst/>
            <a:gdLst>
              <a:gd name="connsiteX0" fmla="*/ 2816773 w 4220431"/>
              <a:gd name="connsiteY0" fmla="*/ 0 h 1612414"/>
              <a:gd name="connsiteX1" fmla="*/ 4067504 w 4220431"/>
              <a:gd name="connsiteY1" fmla="*/ 52552 h 1612414"/>
              <a:gd name="connsiteX2" fmla="*/ 3920359 w 4220431"/>
              <a:gd name="connsiteY2" fmla="*/ 620111 h 1612414"/>
              <a:gd name="connsiteX3" fmla="*/ 4130566 w 4220431"/>
              <a:gd name="connsiteY3" fmla="*/ 1471449 h 1612414"/>
              <a:gd name="connsiteX4" fmla="*/ 2207173 w 4220431"/>
              <a:gd name="connsiteY4" fmla="*/ 1587062 h 1612414"/>
              <a:gd name="connsiteX5" fmla="*/ 1587062 w 4220431"/>
              <a:gd name="connsiteY5" fmla="*/ 1208690 h 1612414"/>
              <a:gd name="connsiteX6" fmla="*/ 746235 w 4220431"/>
              <a:gd name="connsiteY6" fmla="*/ 1460938 h 1612414"/>
              <a:gd name="connsiteX7" fmla="*/ 0 w 4220431"/>
              <a:gd name="connsiteY7" fmla="*/ 1397876 h 1612414"/>
              <a:gd name="connsiteX0" fmla="*/ 3150148 w 4220431"/>
              <a:gd name="connsiteY0" fmla="*/ 167604 h 1560943"/>
              <a:gd name="connsiteX1" fmla="*/ 4067504 w 4220431"/>
              <a:gd name="connsiteY1" fmla="*/ 1081 h 1560943"/>
              <a:gd name="connsiteX2" fmla="*/ 3920359 w 4220431"/>
              <a:gd name="connsiteY2" fmla="*/ 568640 h 1560943"/>
              <a:gd name="connsiteX3" fmla="*/ 4130566 w 4220431"/>
              <a:gd name="connsiteY3" fmla="*/ 1419978 h 1560943"/>
              <a:gd name="connsiteX4" fmla="*/ 2207173 w 4220431"/>
              <a:gd name="connsiteY4" fmla="*/ 1535591 h 1560943"/>
              <a:gd name="connsiteX5" fmla="*/ 1587062 w 4220431"/>
              <a:gd name="connsiteY5" fmla="*/ 1157219 h 1560943"/>
              <a:gd name="connsiteX6" fmla="*/ 746235 w 4220431"/>
              <a:gd name="connsiteY6" fmla="*/ 1409467 h 1560943"/>
              <a:gd name="connsiteX7" fmla="*/ 0 w 4220431"/>
              <a:gd name="connsiteY7" fmla="*/ 1346405 h 1560943"/>
              <a:gd name="connsiteX0" fmla="*/ 3150148 w 4220431"/>
              <a:gd name="connsiteY0" fmla="*/ 168439 h 1561778"/>
              <a:gd name="connsiteX1" fmla="*/ 4067504 w 4220431"/>
              <a:gd name="connsiteY1" fmla="*/ 1916 h 1561778"/>
              <a:gd name="connsiteX2" fmla="*/ 3920359 w 4220431"/>
              <a:gd name="connsiteY2" fmla="*/ 569475 h 1561778"/>
              <a:gd name="connsiteX3" fmla="*/ 4130566 w 4220431"/>
              <a:gd name="connsiteY3" fmla="*/ 1420813 h 1561778"/>
              <a:gd name="connsiteX4" fmla="*/ 2207173 w 4220431"/>
              <a:gd name="connsiteY4" fmla="*/ 1536426 h 1561778"/>
              <a:gd name="connsiteX5" fmla="*/ 1587062 w 4220431"/>
              <a:gd name="connsiteY5" fmla="*/ 1158054 h 1561778"/>
              <a:gd name="connsiteX6" fmla="*/ 746235 w 4220431"/>
              <a:gd name="connsiteY6" fmla="*/ 1410302 h 1561778"/>
              <a:gd name="connsiteX7" fmla="*/ 0 w 4220431"/>
              <a:gd name="connsiteY7" fmla="*/ 1347240 h 1561778"/>
              <a:gd name="connsiteX0" fmla="*/ 3102523 w 4220431"/>
              <a:gd name="connsiteY0" fmla="*/ 177826 h 1561640"/>
              <a:gd name="connsiteX1" fmla="*/ 4067504 w 4220431"/>
              <a:gd name="connsiteY1" fmla="*/ 1778 h 1561640"/>
              <a:gd name="connsiteX2" fmla="*/ 3920359 w 4220431"/>
              <a:gd name="connsiteY2" fmla="*/ 569337 h 1561640"/>
              <a:gd name="connsiteX3" fmla="*/ 4130566 w 4220431"/>
              <a:gd name="connsiteY3" fmla="*/ 1420675 h 1561640"/>
              <a:gd name="connsiteX4" fmla="*/ 2207173 w 4220431"/>
              <a:gd name="connsiteY4" fmla="*/ 1536288 h 1561640"/>
              <a:gd name="connsiteX5" fmla="*/ 1587062 w 4220431"/>
              <a:gd name="connsiteY5" fmla="*/ 1157916 h 1561640"/>
              <a:gd name="connsiteX6" fmla="*/ 746235 w 4220431"/>
              <a:gd name="connsiteY6" fmla="*/ 1410164 h 1561640"/>
              <a:gd name="connsiteX7" fmla="*/ 0 w 4220431"/>
              <a:gd name="connsiteY7" fmla="*/ 1347102 h 156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0431" h="1561640">
                <a:moveTo>
                  <a:pt x="3102523" y="177826"/>
                </a:moveTo>
                <a:cubicBezTo>
                  <a:pt x="3538483" y="100093"/>
                  <a:pt x="3650594" y="-15739"/>
                  <a:pt x="4067504" y="1778"/>
                </a:cubicBezTo>
                <a:cubicBezTo>
                  <a:pt x="4251435" y="105130"/>
                  <a:pt x="3909849" y="332854"/>
                  <a:pt x="3920359" y="569337"/>
                </a:cubicBezTo>
                <a:cubicBezTo>
                  <a:pt x="3930869" y="805820"/>
                  <a:pt x="4416097" y="1259517"/>
                  <a:pt x="4130566" y="1420675"/>
                </a:cubicBezTo>
                <a:cubicBezTo>
                  <a:pt x="3845035" y="1581833"/>
                  <a:pt x="2631090" y="1580081"/>
                  <a:pt x="2207173" y="1536288"/>
                </a:cubicBezTo>
                <a:cubicBezTo>
                  <a:pt x="1783256" y="1492495"/>
                  <a:pt x="1830552" y="1178937"/>
                  <a:pt x="1587062" y="1157916"/>
                </a:cubicBezTo>
                <a:cubicBezTo>
                  <a:pt x="1343572" y="1136895"/>
                  <a:pt x="1010745" y="1378633"/>
                  <a:pt x="746235" y="1410164"/>
                </a:cubicBezTo>
                <a:cubicBezTo>
                  <a:pt x="481725" y="1441695"/>
                  <a:pt x="240862" y="1394398"/>
                  <a:pt x="0" y="1347102"/>
                </a:cubicBezTo>
              </a:path>
            </a:pathLst>
          </a:cu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730240" y="754510"/>
            <a:ext cx="2829909" cy="830997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  <a:latin typeface="Tw Cen MT" pitchFamily="34" charset="0"/>
              </a:rPr>
              <a:t>An electric fuse protects circuits and appliances by stopping the flow of excess current. </a:t>
            </a:r>
            <a:endParaRPr lang="en-US" sz="1600" b="1" dirty="0">
              <a:solidFill>
                <a:srgbClr val="0000FF"/>
              </a:solidFill>
              <a:latin typeface="Tw Cen MT" pitchFamily="34" charset="0"/>
            </a:endParaRPr>
          </a:p>
        </p:txBody>
      </p:sp>
      <p:cxnSp>
        <p:nvCxnSpPr>
          <p:cNvPr id="95" name="Straight Arrow Connector 94"/>
          <p:cNvCxnSpPr>
            <a:stCxn id="96" idx="0"/>
          </p:cNvCxnSpPr>
          <p:nvPr/>
        </p:nvCxnSpPr>
        <p:spPr>
          <a:xfrm flipH="1" flipV="1">
            <a:off x="5274698" y="3396048"/>
            <a:ext cx="1" cy="176219"/>
          </a:xfrm>
          <a:prstGeom prst="straightConnector1">
            <a:avLst/>
          </a:prstGeom>
          <a:ln w="28575">
            <a:solidFill>
              <a:srgbClr val="CC33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3596242" y="2835275"/>
            <a:ext cx="152798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27"/>
          <p:cNvGrpSpPr>
            <a:grpSpLocks/>
          </p:cNvGrpSpPr>
          <p:nvPr/>
        </p:nvGrpSpPr>
        <p:grpSpPr bwMode="auto">
          <a:xfrm>
            <a:off x="4213293" y="2282443"/>
            <a:ext cx="1601787" cy="510813"/>
            <a:chOff x="4723606" y="1981994"/>
            <a:chExt cx="1600994" cy="1219200"/>
          </a:xfrm>
        </p:grpSpPr>
        <p:cxnSp>
          <p:nvCxnSpPr>
            <p:cNvPr id="102" name="Straight Arrow Connector 101"/>
            <p:cNvCxnSpPr/>
            <p:nvPr/>
          </p:nvCxnSpPr>
          <p:spPr>
            <a:xfrm rot="16200000" flipH="1">
              <a:off x="4114800" y="2590800"/>
              <a:ext cx="1219200" cy="1586"/>
            </a:xfrm>
            <a:prstGeom prst="straightConnector1">
              <a:avLst/>
            </a:prstGeom>
            <a:noFill/>
            <a:ln w="28575" cap="flat" cmpd="sng" algn="ctr">
              <a:solidFill>
                <a:srgbClr val="CC3300"/>
              </a:solidFill>
              <a:prstDash val="solid"/>
              <a:tailEnd type="stealth" w="lg" len="lg"/>
            </a:ln>
            <a:effectLst/>
          </p:spPr>
        </p:cxnSp>
        <p:cxnSp>
          <p:nvCxnSpPr>
            <p:cNvPr id="103" name="Straight Connector 102"/>
            <p:cNvCxnSpPr/>
            <p:nvPr/>
          </p:nvCxnSpPr>
          <p:spPr>
            <a:xfrm>
              <a:off x="4725192" y="1996281"/>
              <a:ext cx="1599408" cy="1588"/>
            </a:xfrm>
            <a:prstGeom prst="line">
              <a:avLst/>
            </a:prstGeom>
            <a:noFill/>
            <a:ln w="28575" cap="flat" cmpd="sng" algn="ctr">
              <a:solidFill>
                <a:srgbClr val="CC3300"/>
              </a:solidFill>
              <a:prstDash val="solid"/>
            </a:ln>
            <a:effectLst/>
          </p:spPr>
        </p:cxnSp>
      </p:grpSp>
      <p:sp>
        <p:nvSpPr>
          <p:cNvPr id="106" name="TextBox 105"/>
          <p:cNvSpPr txBox="1"/>
          <p:nvPr/>
        </p:nvSpPr>
        <p:spPr>
          <a:xfrm>
            <a:off x="491602" y="251590"/>
            <a:ext cx="18971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kern="0" dirty="0">
                <a:ln w="1905"/>
                <a:solidFill>
                  <a:srgbClr val="0000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w Cen MT" pitchFamily="34" charset="0"/>
              </a:rPr>
              <a:t>MAIN SUPPLY</a:t>
            </a:r>
          </a:p>
        </p:txBody>
      </p:sp>
      <p:pic>
        <p:nvPicPr>
          <p:cNvPr id="107" name="Picture 2" descr="C:\Documents and Settings\user\Desktop\videos\4942022.gif"/>
          <p:cNvPicPr>
            <a:picLocks noChangeAspect="1" noChangeArrowheads="1" noCrop="1"/>
          </p:cNvPicPr>
          <p:nvPr/>
        </p:nvPicPr>
        <p:blipFill>
          <a:blip r:embed="rId4" cstate="print">
            <a:biLevel thresh="25000"/>
          </a:blip>
          <a:stretch>
            <a:fillRect/>
          </a:stretch>
        </p:blipFill>
        <p:spPr bwMode="auto">
          <a:xfrm>
            <a:off x="1012505" y="625278"/>
            <a:ext cx="855350" cy="85725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8" name="TextBox 107"/>
          <p:cNvSpPr txBox="1"/>
          <p:nvPr/>
        </p:nvSpPr>
        <p:spPr>
          <a:xfrm>
            <a:off x="948750" y="1467417"/>
            <a:ext cx="982868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srgbClr val="C00000"/>
                </a:solidFill>
                <a:latin typeface="Tw Cen MT" pitchFamily="34" charset="0"/>
              </a:rPr>
              <a:t>High </a:t>
            </a:r>
            <a:endParaRPr lang="en-US" sz="1600" b="1" kern="0" dirty="0" smtClean="0">
              <a:solidFill>
                <a:srgbClr val="C00000"/>
              </a:solidFill>
              <a:latin typeface="Tw Cen MT" pitchFamily="34" charset="0"/>
            </a:endParaRPr>
          </a:p>
          <a:p>
            <a:pPr algn="ctr">
              <a:defRPr/>
            </a:pPr>
            <a:r>
              <a:rPr lang="en-US" sz="1600" b="1" kern="0" dirty="0" smtClean="0">
                <a:solidFill>
                  <a:srgbClr val="C00000"/>
                </a:solidFill>
                <a:latin typeface="Tw Cen MT" pitchFamily="34" charset="0"/>
              </a:rPr>
              <a:t>Voltage</a:t>
            </a:r>
            <a:endParaRPr lang="en-US" sz="1600" b="1" kern="0" dirty="0">
              <a:solidFill>
                <a:srgbClr val="C00000"/>
              </a:solidFill>
              <a:latin typeface="Tw Cen MT" pitchFamily="34" charset="0"/>
            </a:endParaRPr>
          </a:p>
        </p:txBody>
      </p:sp>
      <p:sp>
        <p:nvSpPr>
          <p:cNvPr id="109" name="Freeform 108"/>
          <p:cNvSpPr/>
          <p:nvPr/>
        </p:nvSpPr>
        <p:spPr>
          <a:xfrm>
            <a:off x="803771" y="1122521"/>
            <a:ext cx="2272810" cy="1911195"/>
          </a:xfrm>
          <a:custGeom>
            <a:avLst/>
            <a:gdLst>
              <a:gd name="connsiteX0" fmla="*/ 438262 w 2457562"/>
              <a:gd name="connsiteY0" fmla="*/ 0 h 1856351"/>
              <a:gd name="connsiteX1" fmla="*/ 252525 w 2457562"/>
              <a:gd name="connsiteY1" fmla="*/ 833437 h 1856351"/>
              <a:gd name="connsiteX2" fmla="*/ 57262 w 2457562"/>
              <a:gd name="connsiteY2" fmla="*/ 1457325 h 1856351"/>
              <a:gd name="connsiteX3" fmla="*/ 1362187 w 2457562"/>
              <a:gd name="connsiteY3" fmla="*/ 1585912 h 1856351"/>
              <a:gd name="connsiteX4" fmla="*/ 1786050 w 2457562"/>
              <a:gd name="connsiteY4" fmla="*/ 1847850 h 1856351"/>
              <a:gd name="connsiteX5" fmla="*/ 2457562 w 2457562"/>
              <a:gd name="connsiteY5" fmla="*/ 1766887 h 1856351"/>
              <a:gd name="connsiteX0" fmla="*/ 302467 w 2455117"/>
              <a:gd name="connsiteY0" fmla="*/ 0 h 1870638"/>
              <a:gd name="connsiteX1" fmla="*/ 250080 w 2455117"/>
              <a:gd name="connsiteY1" fmla="*/ 847724 h 1870638"/>
              <a:gd name="connsiteX2" fmla="*/ 54817 w 2455117"/>
              <a:gd name="connsiteY2" fmla="*/ 1471612 h 1870638"/>
              <a:gd name="connsiteX3" fmla="*/ 1359742 w 2455117"/>
              <a:gd name="connsiteY3" fmla="*/ 1600199 h 1870638"/>
              <a:gd name="connsiteX4" fmla="*/ 1783605 w 2455117"/>
              <a:gd name="connsiteY4" fmla="*/ 1862137 h 1870638"/>
              <a:gd name="connsiteX5" fmla="*/ 2455117 w 2455117"/>
              <a:gd name="connsiteY5" fmla="*/ 1781174 h 1870638"/>
              <a:gd name="connsiteX0" fmla="*/ 357822 w 2510472"/>
              <a:gd name="connsiteY0" fmla="*/ 0 h 1870638"/>
              <a:gd name="connsiteX1" fmla="*/ 100648 w 2510472"/>
              <a:gd name="connsiteY1" fmla="*/ 519111 h 1870638"/>
              <a:gd name="connsiteX2" fmla="*/ 110172 w 2510472"/>
              <a:gd name="connsiteY2" fmla="*/ 1471612 h 1870638"/>
              <a:gd name="connsiteX3" fmla="*/ 1415097 w 2510472"/>
              <a:gd name="connsiteY3" fmla="*/ 1600199 h 1870638"/>
              <a:gd name="connsiteX4" fmla="*/ 1838960 w 2510472"/>
              <a:gd name="connsiteY4" fmla="*/ 1862137 h 1870638"/>
              <a:gd name="connsiteX5" fmla="*/ 2510472 w 2510472"/>
              <a:gd name="connsiteY5" fmla="*/ 1781174 h 1870638"/>
              <a:gd name="connsiteX0" fmla="*/ 472354 w 2515466"/>
              <a:gd name="connsiteY0" fmla="*/ 0 h 1823013"/>
              <a:gd name="connsiteX1" fmla="*/ 105642 w 2515466"/>
              <a:gd name="connsiteY1" fmla="*/ 471486 h 1823013"/>
              <a:gd name="connsiteX2" fmla="*/ 115166 w 2515466"/>
              <a:gd name="connsiteY2" fmla="*/ 1423987 h 1823013"/>
              <a:gd name="connsiteX3" fmla="*/ 1420091 w 2515466"/>
              <a:gd name="connsiteY3" fmla="*/ 1552574 h 1823013"/>
              <a:gd name="connsiteX4" fmla="*/ 1843954 w 2515466"/>
              <a:gd name="connsiteY4" fmla="*/ 1814512 h 1823013"/>
              <a:gd name="connsiteX5" fmla="*/ 2515466 w 2515466"/>
              <a:gd name="connsiteY5" fmla="*/ 1733549 h 1823013"/>
              <a:gd name="connsiteX0" fmla="*/ 472354 w 2515466"/>
              <a:gd name="connsiteY0" fmla="*/ 1532 h 1824545"/>
              <a:gd name="connsiteX1" fmla="*/ 105642 w 2515466"/>
              <a:gd name="connsiteY1" fmla="*/ 473018 h 1824545"/>
              <a:gd name="connsiteX2" fmla="*/ 115166 w 2515466"/>
              <a:gd name="connsiteY2" fmla="*/ 1425519 h 1824545"/>
              <a:gd name="connsiteX3" fmla="*/ 1420091 w 2515466"/>
              <a:gd name="connsiteY3" fmla="*/ 1554106 h 1824545"/>
              <a:gd name="connsiteX4" fmla="*/ 1843954 w 2515466"/>
              <a:gd name="connsiteY4" fmla="*/ 1816044 h 1824545"/>
              <a:gd name="connsiteX5" fmla="*/ 2515466 w 2515466"/>
              <a:gd name="connsiteY5" fmla="*/ 1735081 h 1824545"/>
              <a:gd name="connsiteX0" fmla="*/ 375487 w 2418599"/>
              <a:gd name="connsiteY0" fmla="*/ 1313 h 1824326"/>
              <a:gd name="connsiteX1" fmla="*/ 8775 w 2418599"/>
              <a:gd name="connsiteY1" fmla="*/ 472799 h 1824326"/>
              <a:gd name="connsiteX2" fmla="*/ 694574 w 2418599"/>
              <a:gd name="connsiteY2" fmla="*/ 1139550 h 1824326"/>
              <a:gd name="connsiteX3" fmla="*/ 1323224 w 2418599"/>
              <a:gd name="connsiteY3" fmla="*/ 1553887 h 1824326"/>
              <a:gd name="connsiteX4" fmla="*/ 1747087 w 2418599"/>
              <a:gd name="connsiteY4" fmla="*/ 1815825 h 1824326"/>
              <a:gd name="connsiteX5" fmla="*/ 2418599 w 2418599"/>
              <a:gd name="connsiteY5" fmla="*/ 1734862 h 1824326"/>
              <a:gd name="connsiteX0" fmla="*/ 376992 w 2420104"/>
              <a:gd name="connsiteY0" fmla="*/ 1250 h 1824263"/>
              <a:gd name="connsiteX1" fmla="*/ 10280 w 2420104"/>
              <a:gd name="connsiteY1" fmla="*/ 472736 h 1824263"/>
              <a:gd name="connsiteX2" fmla="*/ 729416 w 2420104"/>
              <a:gd name="connsiteY2" fmla="*/ 1039474 h 1824263"/>
              <a:gd name="connsiteX3" fmla="*/ 1324729 w 2420104"/>
              <a:gd name="connsiteY3" fmla="*/ 1553824 h 1824263"/>
              <a:gd name="connsiteX4" fmla="*/ 1748592 w 2420104"/>
              <a:gd name="connsiteY4" fmla="*/ 1815762 h 1824263"/>
              <a:gd name="connsiteX5" fmla="*/ 2420104 w 2420104"/>
              <a:gd name="connsiteY5" fmla="*/ 1734799 h 1824263"/>
              <a:gd name="connsiteX0" fmla="*/ 373461 w 2416573"/>
              <a:gd name="connsiteY0" fmla="*/ 1358 h 1824371"/>
              <a:gd name="connsiteX1" fmla="*/ 6749 w 2416573"/>
              <a:gd name="connsiteY1" fmla="*/ 472844 h 1824371"/>
              <a:gd name="connsiteX2" fmla="*/ 644922 w 2416573"/>
              <a:gd name="connsiteY2" fmla="*/ 1206269 h 1824371"/>
              <a:gd name="connsiteX3" fmla="*/ 1321198 w 2416573"/>
              <a:gd name="connsiteY3" fmla="*/ 1553932 h 1824371"/>
              <a:gd name="connsiteX4" fmla="*/ 1745061 w 2416573"/>
              <a:gd name="connsiteY4" fmla="*/ 1815870 h 1824371"/>
              <a:gd name="connsiteX5" fmla="*/ 2416573 w 2416573"/>
              <a:gd name="connsiteY5" fmla="*/ 1734907 h 1824371"/>
              <a:gd name="connsiteX0" fmla="*/ 373461 w 2416573"/>
              <a:gd name="connsiteY0" fmla="*/ 1358 h 1834853"/>
              <a:gd name="connsiteX1" fmla="*/ 6749 w 2416573"/>
              <a:gd name="connsiteY1" fmla="*/ 472844 h 1834853"/>
              <a:gd name="connsiteX2" fmla="*/ 644922 w 2416573"/>
              <a:gd name="connsiteY2" fmla="*/ 1206269 h 1834853"/>
              <a:gd name="connsiteX3" fmla="*/ 1345010 w 2416573"/>
              <a:gd name="connsiteY3" fmla="*/ 1396770 h 1834853"/>
              <a:gd name="connsiteX4" fmla="*/ 1745061 w 2416573"/>
              <a:gd name="connsiteY4" fmla="*/ 1815870 h 1834853"/>
              <a:gd name="connsiteX5" fmla="*/ 2416573 w 2416573"/>
              <a:gd name="connsiteY5" fmla="*/ 1734907 h 1834853"/>
              <a:gd name="connsiteX0" fmla="*/ 207737 w 2250849"/>
              <a:gd name="connsiteY0" fmla="*/ 1358 h 1834853"/>
              <a:gd name="connsiteX1" fmla="*/ 22000 w 2250849"/>
              <a:gd name="connsiteY1" fmla="*/ 472844 h 1834853"/>
              <a:gd name="connsiteX2" fmla="*/ 479198 w 2250849"/>
              <a:gd name="connsiteY2" fmla="*/ 1206269 h 1834853"/>
              <a:gd name="connsiteX3" fmla="*/ 1179286 w 2250849"/>
              <a:gd name="connsiteY3" fmla="*/ 1396770 h 1834853"/>
              <a:gd name="connsiteX4" fmla="*/ 1579337 w 2250849"/>
              <a:gd name="connsiteY4" fmla="*/ 1815870 h 1834853"/>
              <a:gd name="connsiteX5" fmla="*/ 2250849 w 2250849"/>
              <a:gd name="connsiteY5" fmla="*/ 1734907 h 1834853"/>
              <a:gd name="connsiteX0" fmla="*/ 201122 w 2244234"/>
              <a:gd name="connsiteY0" fmla="*/ 1433 h 1834928"/>
              <a:gd name="connsiteX1" fmla="*/ 15385 w 2244234"/>
              <a:gd name="connsiteY1" fmla="*/ 472919 h 1834928"/>
              <a:gd name="connsiteX2" fmla="*/ 382095 w 2244234"/>
              <a:gd name="connsiteY2" fmla="*/ 1306356 h 1834928"/>
              <a:gd name="connsiteX3" fmla="*/ 1172671 w 2244234"/>
              <a:gd name="connsiteY3" fmla="*/ 1396845 h 1834928"/>
              <a:gd name="connsiteX4" fmla="*/ 1572722 w 2244234"/>
              <a:gd name="connsiteY4" fmla="*/ 1815945 h 1834928"/>
              <a:gd name="connsiteX5" fmla="*/ 2244234 w 2244234"/>
              <a:gd name="connsiteY5" fmla="*/ 1734982 h 1834928"/>
              <a:gd name="connsiteX0" fmla="*/ 201122 w 2244234"/>
              <a:gd name="connsiteY0" fmla="*/ 1433 h 1874001"/>
              <a:gd name="connsiteX1" fmla="*/ 15385 w 2244234"/>
              <a:gd name="connsiteY1" fmla="*/ 472919 h 1874001"/>
              <a:gd name="connsiteX2" fmla="*/ 382095 w 2244234"/>
              <a:gd name="connsiteY2" fmla="*/ 1306356 h 1874001"/>
              <a:gd name="connsiteX3" fmla="*/ 1172671 w 2244234"/>
              <a:gd name="connsiteY3" fmla="*/ 1396845 h 1874001"/>
              <a:gd name="connsiteX4" fmla="*/ 1572722 w 2244234"/>
              <a:gd name="connsiteY4" fmla="*/ 1815945 h 1874001"/>
              <a:gd name="connsiteX5" fmla="*/ 2244234 w 2244234"/>
              <a:gd name="connsiteY5" fmla="*/ 1834995 h 1874001"/>
              <a:gd name="connsiteX0" fmla="*/ 201122 w 2244234"/>
              <a:gd name="connsiteY0" fmla="*/ 1433 h 1835193"/>
              <a:gd name="connsiteX1" fmla="*/ 15385 w 2244234"/>
              <a:gd name="connsiteY1" fmla="*/ 472919 h 1835193"/>
              <a:gd name="connsiteX2" fmla="*/ 382095 w 2244234"/>
              <a:gd name="connsiteY2" fmla="*/ 1306356 h 1835193"/>
              <a:gd name="connsiteX3" fmla="*/ 1172671 w 2244234"/>
              <a:gd name="connsiteY3" fmla="*/ 1396845 h 1835193"/>
              <a:gd name="connsiteX4" fmla="*/ 1572722 w 2244234"/>
              <a:gd name="connsiteY4" fmla="*/ 1815945 h 1835193"/>
              <a:gd name="connsiteX5" fmla="*/ 1791796 w 2244234"/>
              <a:gd name="connsiteY5" fmla="*/ 1754031 h 1835193"/>
              <a:gd name="connsiteX6" fmla="*/ 2244234 w 2244234"/>
              <a:gd name="connsiteY6" fmla="*/ 1834995 h 1835193"/>
              <a:gd name="connsiteX0" fmla="*/ 201122 w 2229947"/>
              <a:gd name="connsiteY0" fmla="*/ 1433 h 1832077"/>
              <a:gd name="connsiteX1" fmla="*/ 15385 w 2229947"/>
              <a:gd name="connsiteY1" fmla="*/ 472919 h 1832077"/>
              <a:gd name="connsiteX2" fmla="*/ 382095 w 2229947"/>
              <a:gd name="connsiteY2" fmla="*/ 1306356 h 1832077"/>
              <a:gd name="connsiteX3" fmla="*/ 1172671 w 2229947"/>
              <a:gd name="connsiteY3" fmla="*/ 1396845 h 1832077"/>
              <a:gd name="connsiteX4" fmla="*/ 1572722 w 2229947"/>
              <a:gd name="connsiteY4" fmla="*/ 1815945 h 1832077"/>
              <a:gd name="connsiteX5" fmla="*/ 1791796 w 2229947"/>
              <a:gd name="connsiteY5" fmla="*/ 1754031 h 1832077"/>
              <a:gd name="connsiteX6" fmla="*/ 2229947 w 2229947"/>
              <a:gd name="connsiteY6" fmla="*/ 1782607 h 1832077"/>
              <a:gd name="connsiteX0" fmla="*/ 201122 w 2225185"/>
              <a:gd name="connsiteY0" fmla="*/ 1433 h 1832077"/>
              <a:gd name="connsiteX1" fmla="*/ 15385 w 2225185"/>
              <a:gd name="connsiteY1" fmla="*/ 472919 h 1832077"/>
              <a:gd name="connsiteX2" fmla="*/ 382095 w 2225185"/>
              <a:gd name="connsiteY2" fmla="*/ 1306356 h 1832077"/>
              <a:gd name="connsiteX3" fmla="*/ 1172671 w 2225185"/>
              <a:gd name="connsiteY3" fmla="*/ 1396845 h 1832077"/>
              <a:gd name="connsiteX4" fmla="*/ 1572722 w 2225185"/>
              <a:gd name="connsiteY4" fmla="*/ 1815945 h 1832077"/>
              <a:gd name="connsiteX5" fmla="*/ 1791796 w 2225185"/>
              <a:gd name="connsiteY5" fmla="*/ 1754031 h 1832077"/>
              <a:gd name="connsiteX6" fmla="*/ 2225185 w 2225185"/>
              <a:gd name="connsiteY6" fmla="*/ 1749269 h 1832077"/>
              <a:gd name="connsiteX0" fmla="*/ 201122 w 2234710"/>
              <a:gd name="connsiteY0" fmla="*/ 1433 h 1832077"/>
              <a:gd name="connsiteX1" fmla="*/ 15385 w 2234710"/>
              <a:gd name="connsiteY1" fmla="*/ 472919 h 1832077"/>
              <a:gd name="connsiteX2" fmla="*/ 382095 w 2234710"/>
              <a:gd name="connsiteY2" fmla="*/ 1306356 h 1832077"/>
              <a:gd name="connsiteX3" fmla="*/ 1172671 w 2234710"/>
              <a:gd name="connsiteY3" fmla="*/ 1396845 h 1832077"/>
              <a:gd name="connsiteX4" fmla="*/ 1572722 w 2234710"/>
              <a:gd name="connsiteY4" fmla="*/ 1815945 h 1832077"/>
              <a:gd name="connsiteX5" fmla="*/ 1791796 w 2234710"/>
              <a:gd name="connsiteY5" fmla="*/ 1754031 h 1832077"/>
              <a:gd name="connsiteX6" fmla="*/ 2234710 w 2234710"/>
              <a:gd name="connsiteY6" fmla="*/ 1758794 h 1832077"/>
              <a:gd name="connsiteX0" fmla="*/ 201122 w 2263285"/>
              <a:gd name="connsiteY0" fmla="*/ 1433 h 1832077"/>
              <a:gd name="connsiteX1" fmla="*/ 15385 w 2263285"/>
              <a:gd name="connsiteY1" fmla="*/ 472919 h 1832077"/>
              <a:gd name="connsiteX2" fmla="*/ 382095 w 2263285"/>
              <a:gd name="connsiteY2" fmla="*/ 1306356 h 1832077"/>
              <a:gd name="connsiteX3" fmla="*/ 1172671 w 2263285"/>
              <a:gd name="connsiteY3" fmla="*/ 1396845 h 1832077"/>
              <a:gd name="connsiteX4" fmla="*/ 1572722 w 2263285"/>
              <a:gd name="connsiteY4" fmla="*/ 1815945 h 1832077"/>
              <a:gd name="connsiteX5" fmla="*/ 1791796 w 2263285"/>
              <a:gd name="connsiteY5" fmla="*/ 1754031 h 1832077"/>
              <a:gd name="connsiteX6" fmla="*/ 2263285 w 2263285"/>
              <a:gd name="connsiteY6" fmla="*/ 1754032 h 1832077"/>
              <a:gd name="connsiteX0" fmla="*/ 201122 w 2710960"/>
              <a:gd name="connsiteY0" fmla="*/ 1433 h 1832077"/>
              <a:gd name="connsiteX1" fmla="*/ 15385 w 2710960"/>
              <a:gd name="connsiteY1" fmla="*/ 472919 h 1832077"/>
              <a:gd name="connsiteX2" fmla="*/ 382095 w 2710960"/>
              <a:gd name="connsiteY2" fmla="*/ 1306356 h 1832077"/>
              <a:gd name="connsiteX3" fmla="*/ 1172671 w 2710960"/>
              <a:gd name="connsiteY3" fmla="*/ 1396845 h 1832077"/>
              <a:gd name="connsiteX4" fmla="*/ 1572722 w 2710960"/>
              <a:gd name="connsiteY4" fmla="*/ 1815945 h 1832077"/>
              <a:gd name="connsiteX5" fmla="*/ 1791796 w 2710960"/>
              <a:gd name="connsiteY5" fmla="*/ 1754031 h 1832077"/>
              <a:gd name="connsiteX6" fmla="*/ 2710960 w 2710960"/>
              <a:gd name="connsiteY6" fmla="*/ 1725457 h 1832077"/>
              <a:gd name="connsiteX0" fmla="*/ 201122 w 2272810"/>
              <a:gd name="connsiteY0" fmla="*/ 1433 h 1911195"/>
              <a:gd name="connsiteX1" fmla="*/ 15385 w 2272810"/>
              <a:gd name="connsiteY1" fmla="*/ 472919 h 1911195"/>
              <a:gd name="connsiteX2" fmla="*/ 382095 w 2272810"/>
              <a:gd name="connsiteY2" fmla="*/ 1306356 h 1911195"/>
              <a:gd name="connsiteX3" fmla="*/ 1172671 w 2272810"/>
              <a:gd name="connsiteY3" fmla="*/ 1396845 h 1911195"/>
              <a:gd name="connsiteX4" fmla="*/ 1572722 w 2272810"/>
              <a:gd name="connsiteY4" fmla="*/ 1815945 h 1911195"/>
              <a:gd name="connsiteX5" fmla="*/ 1791796 w 2272810"/>
              <a:gd name="connsiteY5" fmla="*/ 1754031 h 1911195"/>
              <a:gd name="connsiteX6" fmla="*/ 2272810 w 2272810"/>
              <a:gd name="connsiteY6" fmla="*/ 1911195 h 1911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2810" h="1911195">
                <a:moveTo>
                  <a:pt x="201122" y="1433"/>
                </a:moveTo>
                <a:cubicBezTo>
                  <a:pt x="-21922" y="-22380"/>
                  <a:pt x="-14777" y="255432"/>
                  <a:pt x="15385" y="472919"/>
                </a:cubicBezTo>
                <a:cubicBezTo>
                  <a:pt x="45547" y="690406"/>
                  <a:pt x="189214" y="1152368"/>
                  <a:pt x="382095" y="1306356"/>
                </a:cubicBezTo>
                <a:cubicBezTo>
                  <a:pt x="574976" y="1460344"/>
                  <a:pt x="974233" y="1311914"/>
                  <a:pt x="1172671" y="1396845"/>
                </a:cubicBezTo>
                <a:cubicBezTo>
                  <a:pt x="1371109" y="1481777"/>
                  <a:pt x="1469535" y="1756414"/>
                  <a:pt x="1572722" y="1815945"/>
                </a:cubicBezTo>
                <a:cubicBezTo>
                  <a:pt x="1675909" y="1875476"/>
                  <a:pt x="1679877" y="1750856"/>
                  <a:pt x="1791796" y="1754031"/>
                </a:cubicBezTo>
                <a:lnTo>
                  <a:pt x="2272810" y="1911195"/>
                </a:lnTo>
              </a:path>
            </a:pathLst>
          </a:cu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/>
          <p:cNvGrpSpPr/>
          <p:nvPr/>
        </p:nvGrpSpPr>
        <p:grpSpPr>
          <a:xfrm>
            <a:off x="2362200" y="787206"/>
            <a:ext cx="3144523" cy="1124949"/>
            <a:chOff x="8463413" y="1973667"/>
            <a:chExt cx="3741489" cy="1124949"/>
          </a:xfrm>
        </p:grpSpPr>
        <p:sp>
          <p:nvSpPr>
            <p:cNvPr id="118" name="Flowchart: Data 117"/>
            <p:cNvSpPr/>
            <p:nvPr/>
          </p:nvSpPr>
          <p:spPr>
            <a:xfrm>
              <a:off x="8463413" y="1973667"/>
              <a:ext cx="3741489" cy="1124949"/>
            </a:xfrm>
            <a:prstGeom prst="flowChartInputOutput">
              <a:avLst/>
            </a:prstGeom>
            <a:solidFill>
              <a:srgbClr val="669900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9" name="Text Box 3"/>
            <p:cNvSpPr txBox="1">
              <a:spLocks noChangeArrowheads="1"/>
            </p:cNvSpPr>
            <p:nvPr/>
          </p:nvSpPr>
          <p:spPr bwMode="auto">
            <a:xfrm>
              <a:off x="8872661" y="2089016"/>
              <a:ext cx="306967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b="1" dirty="0" smtClean="0">
                  <a:ln w="1905"/>
                  <a:solidFill>
                    <a:schemeClr val="bg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Tw Cen MT" pitchFamily="34" charset="0"/>
                </a:rPr>
                <a:t>Domestic voltage in our house is around 220 V – 240 V</a:t>
              </a:r>
            </a:p>
          </p:txBody>
        </p:sp>
      </p:grpSp>
      <p:sp>
        <p:nvSpPr>
          <p:cNvPr id="120" name="Freeform 119"/>
          <p:cNvSpPr/>
          <p:nvPr/>
        </p:nvSpPr>
        <p:spPr>
          <a:xfrm>
            <a:off x="817184" y="1123952"/>
            <a:ext cx="2263285" cy="1832077"/>
          </a:xfrm>
          <a:custGeom>
            <a:avLst/>
            <a:gdLst>
              <a:gd name="connsiteX0" fmla="*/ 438262 w 2457562"/>
              <a:gd name="connsiteY0" fmla="*/ 0 h 1856351"/>
              <a:gd name="connsiteX1" fmla="*/ 252525 w 2457562"/>
              <a:gd name="connsiteY1" fmla="*/ 833437 h 1856351"/>
              <a:gd name="connsiteX2" fmla="*/ 57262 w 2457562"/>
              <a:gd name="connsiteY2" fmla="*/ 1457325 h 1856351"/>
              <a:gd name="connsiteX3" fmla="*/ 1362187 w 2457562"/>
              <a:gd name="connsiteY3" fmla="*/ 1585912 h 1856351"/>
              <a:gd name="connsiteX4" fmla="*/ 1786050 w 2457562"/>
              <a:gd name="connsiteY4" fmla="*/ 1847850 h 1856351"/>
              <a:gd name="connsiteX5" fmla="*/ 2457562 w 2457562"/>
              <a:gd name="connsiteY5" fmla="*/ 1766887 h 1856351"/>
              <a:gd name="connsiteX0" fmla="*/ 302467 w 2455117"/>
              <a:gd name="connsiteY0" fmla="*/ 0 h 1870638"/>
              <a:gd name="connsiteX1" fmla="*/ 250080 w 2455117"/>
              <a:gd name="connsiteY1" fmla="*/ 847724 h 1870638"/>
              <a:gd name="connsiteX2" fmla="*/ 54817 w 2455117"/>
              <a:gd name="connsiteY2" fmla="*/ 1471612 h 1870638"/>
              <a:gd name="connsiteX3" fmla="*/ 1359742 w 2455117"/>
              <a:gd name="connsiteY3" fmla="*/ 1600199 h 1870638"/>
              <a:gd name="connsiteX4" fmla="*/ 1783605 w 2455117"/>
              <a:gd name="connsiteY4" fmla="*/ 1862137 h 1870638"/>
              <a:gd name="connsiteX5" fmla="*/ 2455117 w 2455117"/>
              <a:gd name="connsiteY5" fmla="*/ 1781174 h 1870638"/>
              <a:gd name="connsiteX0" fmla="*/ 357822 w 2510472"/>
              <a:gd name="connsiteY0" fmla="*/ 0 h 1870638"/>
              <a:gd name="connsiteX1" fmla="*/ 100648 w 2510472"/>
              <a:gd name="connsiteY1" fmla="*/ 519111 h 1870638"/>
              <a:gd name="connsiteX2" fmla="*/ 110172 w 2510472"/>
              <a:gd name="connsiteY2" fmla="*/ 1471612 h 1870638"/>
              <a:gd name="connsiteX3" fmla="*/ 1415097 w 2510472"/>
              <a:gd name="connsiteY3" fmla="*/ 1600199 h 1870638"/>
              <a:gd name="connsiteX4" fmla="*/ 1838960 w 2510472"/>
              <a:gd name="connsiteY4" fmla="*/ 1862137 h 1870638"/>
              <a:gd name="connsiteX5" fmla="*/ 2510472 w 2510472"/>
              <a:gd name="connsiteY5" fmla="*/ 1781174 h 1870638"/>
              <a:gd name="connsiteX0" fmla="*/ 472354 w 2515466"/>
              <a:gd name="connsiteY0" fmla="*/ 0 h 1823013"/>
              <a:gd name="connsiteX1" fmla="*/ 105642 w 2515466"/>
              <a:gd name="connsiteY1" fmla="*/ 471486 h 1823013"/>
              <a:gd name="connsiteX2" fmla="*/ 115166 w 2515466"/>
              <a:gd name="connsiteY2" fmla="*/ 1423987 h 1823013"/>
              <a:gd name="connsiteX3" fmla="*/ 1420091 w 2515466"/>
              <a:gd name="connsiteY3" fmla="*/ 1552574 h 1823013"/>
              <a:gd name="connsiteX4" fmla="*/ 1843954 w 2515466"/>
              <a:gd name="connsiteY4" fmla="*/ 1814512 h 1823013"/>
              <a:gd name="connsiteX5" fmla="*/ 2515466 w 2515466"/>
              <a:gd name="connsiteY5" fmla="*/ 1733549 h 1823013"/>
              <a:gd name="connsiteX0" fmla="*/ 472354 w 2515466"/>
              <a:gd name="connsiteY0" fmla="*/ 1532 h 1824545"/>
              <a:gd name="connsiteX1" fmla="*/ 105642 w 2515466"/>
              <a:gd name="connsiteY1" fmla="*/ 473018 h 1824545"/>
              <a:gd name="connsiteX2" fmla="*/ 115166 w 2515466"/>
              <a:gd name="connsiteY2" fmla="*/ 1425519 h 1824545"/>
              <a:gd name="connsiteX3" fmla="*/ 1420091 w 2515466"/>
              <a:gd name="connsiteY3" fmla="*/ 1554106 h 1824545"/>
              <a:gd name="connsiteX4" fmla="*/ 1843954 w 2515466"/>
              <a:gd name="connsiteY4" fmla="*/ 1816044 h 1824545"/>
              <a:gd name="connsiteX5" fmla="*/ 2515466 w 2515466"/>
              <a:gd name="connsiteY5" fmla="*/ 1735081 h 1824545"/>
              <a:gd name="connsiteX0" fmla="*/ 375487 w 2418599"/>
              <a:gd name="connsiteY0" fmla="*/ 1313 h 1824326"/>
              <a:gd name="connsiteX1" fmla="*/ 8775 w 2418599"/>
              <a:gd name="connsiteY1" fmla="*/ 472799 h 1824326"/>
              <a:gd name="connsiteX2" fmla="*/ 694574 w 2418599"/>
              <a:gd name="connsiteY2" fmla="*/ 1139550 h 1824326"/>
              <a:gd name="connsiteX3" fmla="*/ 1323224 w 2418599"/>
              <a:gd name="connsiteY3" fmla="*/ 1553887 h 1824326"/>
              <a:gd name="connsiteX4" fmla="*/ 1747087 w 2418599"/>
              <a:gd name="connsiteY4" fmla="*/ 1815825 h 1824326"/>
              <a:gd name="connsiteX5" fmla="*/ 2418599 w 2418599"/>
              <a:gd name="connsiteY5" fmla="*/ 1734862 h 1824326"/>
              <a:gd name="connsiteX0" fmla="*/ 376992 w 2420104"/>
              <a:gd name="connsiteY0" fmla="*/ 1250 h 1824263"/>
              <a:gd name="connsiteX1" fmla="*/ 10280 w 2420104"/>
              <a:gd name="connsiteY1" fmla="*/ 472736 h 1824263"/>
              <a:gd name="connsiteX2" fmla="*/ 729416 w 2420104"/>
              <a:gd name="connsiteY2" fmla="*/ 1039474 h 1824263"/>
              <a:gd name="connsiteX3" fmla="*/ 1324729 w 2420104"/>
              <a:gd name="connsiteY3" fmla="*/ 1553824 h 1824263"/>
              <a:gd name="connsiteX4" fmla="*/ 1748592 w 2420104"/>
              <a:gd name="connsiteY4" fmla="*/ 1815762 h 1824263"/>
              <a:gd name="connsiteX5" fmla="*/ 2420104 w 2420104"/>
              <a:gd name="connsiteY5" fmla="*/ 1734799 h 1824263"/>
              <a:gd name="connsiteX0" fmla="*/ 373461 w 2416573"/>
              <a:gd name="connsiteY0" fmla="*/ 1358 h 1824371"/>
              <a:gd name="connsiteX1" fmla="*/ 6749 w 2416573"/>
              <a:gd name="connsiteY1" fmla="*/ 472844 h 1824371"/>
              <a:gd name="connsiteX2" fmla="*/ 644922 w 2416573"/>
              <a:gd name="connsiteY2" fmla="*/ 1206269 h 1824371"/>
              <a:gd name="connsiteX3" fmla="*/ 1321198 w 2416573"/>
              <a:gd name="connsiteY3" fmla="*/ 1553932 h 1824371"/>
              <a:gd name="connsiteX4" fmla="*/ 1745061 w 2416573"/>
              <a:gd name="connsiteY4" fmla="*/ 1815870 h 1824371"/>
              <a:gd name="connsiteX5" fmla="*/ 2416573 w 2416573"/>
              <a:gd name="connsiteY5" fmla="*/ 1734907 h 1824371"/>
              <a:gd name="connsiteX0" fmla="*/ 373461 w 2416573"/>
              <a:gd name="connsiteY0" fmla="*/ 1358 h 1834853"/>
              <a:gd name="connsiteX1" fmla="*/ 6749 w 2416573"/>
              <a:gd name="connsiteY1" fmla="*/ 472844 h 1834853"/>
              <a:gd name="connsiteX2" fmla="*/ 644922 w 2416573"/>
              <a:gd name="connsiteY2" fmla="*/ 1206269 h 1834853"/>
              <a:gd name="connsiteX3" fmla="*/ 1345010 w 2416573"/>
              <a:gd name="connsiteY3" fmla="*/ 1396770 h 1834853"/>
              <a:gd name="connsiteX4" fmla="*/ 1745061 w 2416573"/>
              <a:gd name="connsiteY4" fmla="*/ 1815870 h 1834853"/>
              <a:gd name="connsiteX5" fmla="*/ 2416573 w 2416573"/>
              <a:gd name="connsiteY5" fmla="*/ 1734907 h 1834853"/>
              <a:gd name="connsiteX0" fmla="*/ 207737 w 2250849"/>
              <a:gd name="connsiteY0" fmla="*/ 1358 h 1834853"/>
              <a:gd name="connsiteX1" fmla="*/ 22000 w 2250849"/>
              <a:gd name="connsiteY1" fmla="*/ 472844 h 1834853"/>
              <a:gd name="connsiteX2" fmla="*/ 479198 w 2250849"/>
              <a:gd name="connsiteY2" fmla="*/ 1206269 h 1834853"/>
              <a:gd name="connsiteX3" fmla="*/ 1179286 w 2250849"/>
              <a:gd name="connsiteY3" fmla="*/ 1396770 h 1834853"/>
              <a:gd name="connsiteX4" fmla="*/ 1579337 w 2250849"/>
              <a:gd name="connsiteY4" fmla="*/ 1815870 h 1834853"/>
              <a:gd name="connsiteX5" fmla="*/ 2250849 w 2250849"/>
              <a:gd name="connsiteY5" fmla="*/ 1734907 h 1834853"/>
              <a:gd name="connsiteX0" fmla="*/ 201122 w 2244234"/>
              <a:gd name="connsiteY0" fmla="*/ 1433 h 1834928"/>
              <a:gd name="connsiteX1" fmla="*/ 15385 w 2244234"/>
              <a:gd name="connsiteY1" fmla="*/ 472919 h 1834928"/>
              <a:gd name="connsiteX2" fmla="*/ 382095 w 2244234"/>
              <a:gd name="connsiteY2" fmla="*/ 1306356 h 1834928"/>
              <a:gd name="connsiteX3" fmla="*/ 1172671 w 2244234"/>
              <a:gd name="connsiteY3" fmla="*/ 1396845 h 1834928"/>
              <a:gd name="connsiteX4" fmla="*/ 1572722 w 2244234"/>
              <a:gd name="connsiteY4" fmla="*/ 1815945 h 1834928"/>
              <a:gd name="connsiteX5" fmla="*/ 2244234 w 2244234"/>
              <a:gd name="connsiteY5" fmla="*/ 1734982 h 1834928"/>
              <a:gd name="connsiteX0" fmla="*/ 201122 w 2244234"/>
              <a:gd name="connsiteY0" fmla="*/ 1433 h 1874001"/>
              <a:gd name="connsiteX1" fmla="*/ 15385 w 2244234"/>
              <a:gd name="connsiteY1" fmla="*/ 472919 h 1874001"/>
              <a:gd name="connsiteX2" fmla="*/ 382095 w 2244234"/>
              <a:gd name="connsiteY2" fmla="*/ 1306356 h 1874001"/>
              <a:gd name="connsiteX3" fmla="*/ 1172671 w 2244234"/>
              <a:gd name="connsiteY3" fmla="*/ 1396845 h 1874001"/>
              <a:gd name="connsiteX4" fmla="*/ 1572722 w 2244234"/>
              <a:gd name="connsiteY4" fmla="*/ 1815945 h 1874001"/>
              <a:gd name="connsiteX5" fmla="*/ 2244234 w 2244234"/>
              <a:gd name="connsiteY5" fmla="*/ 1834995 h 1874001"/>
              <a:gd name="connsiteX0" fmla="*/ 201122 w 2244234"/>
              <a:gd name="connsiteY0" fmla="*/ 1433 h 1835193"/>
              <a:gd name="connsiteX1" fmla="*/ 15385 w 2244234"/>
              <a:gd name="connsiteY1" fmla="*/ 472919 h 1835193"/>
              <a:gd name="connsiteX2" fmla="*/ 382095 w 2244234"/>
              <a:gd name="connsiteY2" fmla="*/ 1306356 h 1835193"/>
              <a:gd name="connsiteX3" fmla="*/ 1172671 w 2244234"/>
              <a:gd name="connsiteY3" fmla="*/ 1396845 h 1835193"/>
              <a:gd name="connsiteX4" fmla="*/ 1572722 w 2244234"/>
              <a:gd name="connsiteY4" fmla="*/ 1815945 h 1835193"/>
              <a:gd name="connsiteX5" fmla="*/ 1791796 w 2244234"/>
              <a:gd name="connsiteY5" fmla="*/ 1754031 h 1835193"/>
              <a:gd name="connsiteX6" fmla="*/ 2244234 w 2244234"/>
              <a:gd name="connsiteY6" fmla="*/ 1834995 h 1835193"/>
              <a:gd name="connsiteX0" fmla="*/ 201122 w 2229947"/>
              <a:gd name="connsiteY0" fmla="*/ 1433 h 1832077"/>
              <a:gd name="connsiteX1" fmla="*/ 15385 w 2229947"/>
              <a:gd name="connsiteY1" fmla="*/ 472919 h 1832077"/>
              <a:gd name="connsiteX2" fmla="*/ 382095 w 2229947"/>
              <a:gd name="connsiteY2" fmla="*/ 1306356 h 1832077"/>
              <a:gd name="connsiteX3" fmla="*/ 1172671 w 2229947"/>
              <a:gd name="connsiteY3" fmla="*/ 1396845 h 1832077"/>
              <a:gd name="connsiteX4" fmla="*/ 1572722 w 2229947"/>
              <a:gd name="connsiteY4" fmla="*/ 1815945 h 1832077"/>
              <a:gd name="connsiteX5" fmla="*/ 1791796 w 2229947"/>
              <a:gd name="connsiteY5" fmla="*/ 1754031 h 1832077"/>
              <a:gd name="connsiteX6" fmla="*/ 2229947 w 2229947"/>
              <a:gd name="connsiteY6" fmla="*/ 1782607 h 1832077"/>
              <a:gd name="connsiteX0" fmla="*/ 201122 w 2225185"/>
              <a:gd name="connsiteY0" fmla="*/ 1433 h 1832077"/>
              <a:gd name="connsiteX1" fmla="*/ 15385 w 2225185"/>
              <a:gd name="connsiteY1" fmla="*/ 472919 h 1832077"/>
              <a:gd name="connsiteX2" fmla="*/ 382095 w 2225185"/>
              <a:gd name="connsiteY2" fmla="*/ 1306356 h 1832077"/>
              <a:gd name="connsiteX3" fmla="*/ 1172671 w 2225185"/>
              <a:gd name="connsiteY3" fmla="*/ 1396845 h 1832077"/>
              <a:gd name="connsiteX4" fmla="*/ 1572722 w 2225185"/>
              <a:gd name="connsiteY4" fmla="*/ 1815945 h 1832077"/>
              <a:gd name="connsiteX5" fmla="*/ 1791796 w 2225185"/>
              <a:gd name="connsiteY5" fmla="*/ 1754031 h 1832077"/>
              <a:gd name="connsiteX6" fmla="*/ 2225185 w 2225185"/>
              <a:gd name="connsiteY6" fmla="*/ 1749269 h 1832077"/>
              <a:gd name="connsiteX0" fmla="*/ 201122 w 2234710"/>
              <a:gd name="connsiteY0" fmla="*/ 1433 h 1832077"/>
              <a:gd name="connsiteX1" fmla="*/ 15385 w 2234710"/>
              <a:gd name="connsiteY1" fmla="*/ 472919 h 1832077"/>
              <a:gd name="connsiteX2" fmla="*/ 382095 w 2234710"/>
              <a:gd name="connsiteY2" fmla="*/ 1306356 h 1832077"/>
              <a:gd name="connsiteX3" fmla="*/ 1172671 w 2234710"/>
              <a:gd name="connsiteY3" fmla="*/ 1396845 h 1832077"/>
              <a:gd name="connsiteX4" fmla="*/ 1572722 w 2234710"/>
              <a:gd name="connsiteY4" fmla="*/ 1815945 h 1832077"/>
              <a:gd name="connsiteX5" fmla="*/ 1791796 w 2234710"/>
              <a:gd name="connsiteY5" fmla="*/ 1754031 h 1832077"/>
              <a:gd name="connsiteX6" fmla="*/ 2234710 w 2234710"/>
              <a:gd name="connsiteY6" fmla="*/ 1758794 h 1832077"/>
              <a:gd name="connsiteX0" fmla="*/ 201122 w 2263285"/>
              <a:gd name="connsiteY0" fmla="*/ 1433 h 1832077"/>
              <a:gd name="connsiteX1" fmla="*/ 15385 w 2263285"/>
              <a:gd name="connsiteY1" fmla="*/ 472919 h 1832077"/>
              <a:gd name="connsiteX2" fmla="*/ 382095 w 2263285"/>
              <a:gd name="connsiteY2" fmla="*/ 1306356 h 1832077"/>
              <a:gd name="connsiteX3" fmla="*/ 1172671 w 2263285"/>
              <a:gd name="connsiteY3" fmla="*/ 1396845 h 1832077"/>
              <a:gd name="connsiteX4" fmla="*/ 1572722 w 2263285"/>
              <a:gd name="connsiteY4" fmla="*/ 1815945 h 1832077"/>
              <a:gd name="connsiteX5" fmla="*/ 1791796 w 2263285"/>
              <a:gd name="connsiteY5" fmla="*/ 1754031 h 1832077"/>
              <a:gd name="connsiteX6" fmla="*/ 2263285 w 2263285"/>
              <a:gd name="connsiteY6" fmla="*/ 1754032 h 1832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3285" h="1832077">
                <a:moveTo>
                  <a:pt x="201122" y="1433"/>
                </a:moveTo>
                <a:cubicBezTo>
                  <a:pt x="-21922" y="-22380"/>
                  <a:pt x="-14777" y="255432"/>
                  <a:pt x="15385" y="472919"/>
                </a:cubicBezTo>
                <a:cubicBezTo>
                  <a:pt x="45547" y="690406"/>
                  <a:pt x="189214" y="1152368"/>
                  <a:pt x="382095" y="1306356"/>
                </a:cubicBezTo>
                <a:cubicBezTo>
                  <a:pt x="574976" y="1460344"/>
                  <a:pt x="974233" y="1311914"/>
                  <a:pt x="1172671" y="1396845"/>
                </a:cubicBezTo>
                <a:cubicBezTo>
                  <a:pt x="1371109" y="1481777"/>
                  <a:pt x="1469535" y="1756414"/>
                  <a:pt x="1572722" y="1815945"/>
                </a:cubicBezTo>
                <a:cubicBezTo>
                  <a:pt x="1675909" y="1875476"/>
                  <a:pt x="1679877" y="1750856"/>
                  <a:pt x="1791796" y="1754031"/>
                </a:cubicBezTo>
                <a:cubicBezTo>
                  <a:pt x="1903715" y="1757206"/>
                  <a:pt x="2195816" y="1758794"/>
                  <a:pt x="2263285" y="1754032"/>
                </a:cubicBezTo>
              </a:path>
            </a:pathLst>
          </a:custGeom>
          <a:noFill/>
          <a:ln w="38100"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lowchart: Connector 120"/>
          <p:cNvSpPr/>
          <p:nvPr/>
        </p:nvSpPr>
        <p:spPr>
          <a:xfrm>
            <a:off x="868046" y="1028147"/>
            <a:ext cx="189229" cy="191519"/>
          </a:xfrm>
          <a:prstGeom prst="flowChartConnector">
            <a:avLst/>
          </a:prstGeom>
          <a:solidFill>
            <a:srgbClr val="EC1896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1367560" y="1336358"/>
            <a:ext cx="1158221" cy="715089"/>
            <a:chOff x="8941613" y="1752794"/>
            <a:chExt cx="2952435" cy="1532001"/>
          </a:xfrm>
        </p:grpSpPr>
        <p:sp>
          <p:nvSpPr>
            <p:cNvPr id="124" name="Rounded Rectangular Callout 123"/>
            <p:cNvSpPr/>
            <p:nvPr/>
          </p:nvSpPr>
          <p:spPr>
            <a:xfrm>
              <a:off x="9019309" y="1787488"/>
              <a:ext cx="2811035" cy="1497307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5" name="Text Box 3"/>
            <p:cNvSpPr txBox="1">
              <a:spLocks noChangeArrowheads="1"/>
            </p:cNvSpPr>
            <p:nvPr/>
          </p:nvSpPr>
          <p:spPr bwMode="auto">
            <a:xfrm>
              <a:off x="8941613" y="1752794"/>
              <a:ext cx="2952435" cy="1532001"/>
            </a:xfrm>
            <a:prstGeom prst="round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b="1" dirty="0" smtClean="0">
                  <a:ln w="1905"/>
                  <a:solidFill>
                    <a:prstClr val="black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Tw Cen MT" pitchFamily="34" charset="0"/>
                </a:rPr>
                <a:t>230 V supply</a:t>
              </a:r>
            </a:p>
          </p:txBody>
        </p:sp>
      </p:grpSp>
      <p:sp>
        <p:nvSpPr>
          <p:cNvPr id="127" name="Flowchart: Connector 126"/>
          <p:cNvSpPr/>
          <p:nvPr/>
        </p:nvSpPr>
        <p:spPr>
          <a:xfrm>
            <a:off x="633033" y="907737"/>
            <a:ext cx="365760" cy="365760"/>
          </a:xfrm>
          <a:prstGeom prst="flowChartConnector">
            <a:avLst/>
          </a:prstGeom>
          <a:solidFill>
            <a:srgbClr val="EC1896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1" name="TextBox 130"/>
          <p:cNvSpPr txBox="1">
            <a:spLocks noChangeArrowheads="1"/>
          </p:cNvSpPr>
          <p:nvPr/>
        </p:nvSpPr>
        <p:spPr bwMode="auto">
          <a:xfrm>
            <a:off x="1917706" y="907475"/>
            <a:ext cx="14336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Tw Cen MT" pitchFamily="34" charset="0"/>
              </a:rPr>
              <a:t>Short - circuit</a:t>
            </a:r>
          </a:p>
        </p:txBody>
      </p:sp>
      <p:sp>
        <p:nvSpPr>
          <p:cNvPr id="132" name="TextBox 131"/>
          <p:cNvSpPr txBox="1">
            <a:spLocks noChangeArrowheads="1"/>
          </p:cNvSpPr>
          <p:nvPr/>
        </p:nvSpPr>
        <p:spPr bwMode="auto">
          <a:xfrm>
            <a:off x="1905004" y="1224977"/>
            <a:ext cx="275589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8000"/>
                </a:solidFill>
                <a:latin typeface="Tw Cen MT" pitchFamily="34" charset="0"/>
              </a:rPr>
              <a:t>(very large amount of current flows)</a:t>
            </a:r>
          </a:p>
        </p:txBody>
      </p:sp>
      <p:sp>
        <p:nvSpPr>
          <p:cNvPr id="136" name="Flowchart: Connector 135"/>
          <p:cNvSpPr/>
          <p:nvPr/>
        </p:nvSpPr>
        <p:spPr>
          <a:xfrm>
            <a:off x="636087" y="921026"/>
            <a:ext cx="365760" cy="365760"/>
          </a:xfrm>
          <a:prstGeom prst="flowChartConnector">
            <a:avLst/>
          </a:prstGeom>
          <a:solidFill>
            <a:srgbClr val="EC1896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40" name="Straight Connector 139"/>
          <p:cNvCxnSpPr/>
          <p:nvPr/>
        </p:nvCxnSpPr>
        <p:spPr>
          <a:xfrm flipV="1">
            <a:off x="4221685" y="2834247"/>
            <a:ext cx="896475" cy="420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70" b="95642" l="0" r="98919">
                        <a14:foregroundMark x1="3604" y1="7576" x2="27027" y2="8333"/>
                        <a14:foregroundMark x1="30991" y1="91414" x2="40000" y2="929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297" y="3238811"/>
            <a:ext cx="2305050" cy="1645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579964" y="3396048"/>
            <a:ext cx="2079307" cy="1192530"/>
            <a:chOff x="29521" y="2159783"/>
            <a:chExt cx="2079307" cy="1192530"/>
          </a:xfrm>
        </p:grpSpPr>
        <p:sp>
          <p:nvSpPr>
            <p:cNvPr id="2" name="Freeform 1"/>
            <p:cNvSpPr/>
            <p:nvPr/>
          </p:nvSpPr>
          <p:spPr>
            <a:xfrm>
              <a:off x="29521" y="2159783"/>
              <a:ext cx="2079307" cy="1192530"/>
            </a:xfrm>
            <a:custGeom>
              <a:avLst/>
              <a:gdLst>
                <a:gd name="connsiteX0" fmla="*/ 45720 w 1798320"/>
                <a:gd name="connsiteY0" fmla="*/ 990600 h 990600"/>
                <a:gd name="connsiteX1" fmla="*/ 1798320 w 1798320"/>
                <a:gd name="connsiteY1" fmla="*/ 982980 h 990600"/>
                <a:gd name="connsiteX2" fmla="*/ 1790700 w 1798320"/>
                <a:gd name="connsiteY2" fmla="*/ 0 h 990600"/>
                <a:gd name="connsiteX3" fmla="*/ 0 w 1798320"/>
                <a:gd name="connsiteY3" fmla="*/ 15240 h 990600"/>
                <a:gd name="connsiteX4" fmla="*/ 45720 w 1798320"/>
                <a:gd name="connsiteY4" fmla="*/ 990600 h 990600"/>
                <a:gd name="connsiteX0" fmla="*/ 45720 w 1798320"/>
                <a:gd name="connsiteY0" fmla="*/ 990600 h 990600"/>
                <a:gd name="connsiteX1" fmla="*/ 1798320 w 1798320"/>
                <a:gd name="connsiteY1" fmla="*/ 982980 h 990600"/>
                <a:gd name="connsiteX2" fmla="*/ 1790700 w 1798320"/>
                <a:gd name="connsiteY2" fmla="*/ 0 h 990600"/>
                <a:gd name="connsiteX3" fmla="*/ 0 w 1798320"/>
                <a:gd name="connsiteY3" fmla="*/ 15240 h 990600"/>
                <a:gd name="connsiteX4" fmla="*/ 45720 w 1798320"/>
                <a:gd name="connsiteY4" fmla="*/ 990600 h 990600"/>
                <a:gd name="connsiteX0" fmla="*/ 45720 w 1798320"/>
                <a:gd name="connsiteY0" fmla="*/ 998846 h 998846"/>
                <a:gd name="connsiteX1" fmla="*/ 1798320 w 1798320"/>
                <a:gd name="connsiteY1" fmla="*/ 991226 h 998846"/>
                <a:gd name="connsiteX2" fmla="*/ 1790700 w 1798320"/>
                <a:gd name="connsiteY2" fmla="*/ 8246 h 998846"/>
                <a:gd name="connsiteX3" fmla="*/ 0 w 1798320"/>
                <a:gd name="connsiteY3" fmla="*/ 23486 h 998846"/>
                <a:gd name="connsiteX4" fmla="*/ 45720 w 1798320"/>
                <a:gd name="connsiteY4" fmla="*/ 998846 h 998846"/>
                <a:gd name="connsiteX0" fmla="*/ 45720 w 1798320"/>
                <a:gd name="connsiteY0" fmla="*/ 1002495 h 1002495"/>
                <a:gd name="connsiteX1" fmla="*/ 1798320 w 1798320"/>
                <a:gd name="connsiteY1" fmla="*/ 994875 h 1002495"/>
                <a:gd name="connsiteX2" fmla="*/ 1790700 w 1798320"/>
                <a:gd name="connsiteY2" fmla="*/ 11895 h 1002495"/>
                <a:gd name="connsiteX3" fmla="*/ 0 w 1798320"/>
                <a:gd name="connsiteY3" fmla="*/ 27135 h 1002495"/>
                <a:gd name="connsiteX4" fmla="*/ 45720 w 1798320"/>
                <a:gd name="connsiteY4" fmla="*/ 1002495 h 1002495"/>
                <a:gd name="connsiteX0" fmla="*/ 0 w 1936750"/>
                <a:gd name="connsiteY0" fmla="*/ 1085045 h 1085045"/>
                <a:gd name="connsiteX1" fmla="*/ 1936750 w 1936750"/>
                <a:gd name="connsiteY1" fmla="*/ 994875 h 1085045"/>
                <a:gd name="connsiteX2" fmla="*/ 1929130 w 1936750"/>
                <a:gd name="connsiteY2" fmla="*/ 11895 h 1085045"/>
                <a:gd name="connsiteX3" fmla="*/ 138430 w 1936750"/>
                <a:gd name="connsiteY3" fmla="*/ 27135 h 1085045"/>
                <a:gd name="connsiteX4" fmla="*/ 0 w 1936750"/>
                <a:gd name="connsiteY4" fmla="*/ 1085045 h 1085045"/>
                <a:gd name="connsiteX0" fmla="*/ 9207 w 1945957"/>
                <a:gd name="connsiteY0" fmla="*/ 1185193 h 1185193"/>
                <a:gd name="connsiteX1" fmla="*/ 1945957 w 1945957"/>
                <a:gd name="connsiteY1" fmla="*/ 1095023 h 1185193"/>
                <a:gd name="connsiteX2" fmla="*/ 1938337 w 1945957"/>
                <a:gd name="connsiteY2" fmla="*/ 112043 h 1185193"/>
                <a:gd name="connsiteX3" fmla="*/ 0 w 1945957"/>
                <a:gd name="connsiteY3" fmla="*/ 3458 h 1185193"/>
                <a:gd name="connsiteX4" fmla="*/ 9207 w 1945957"/>
                <a:gd name="connsiteY4" fmla="*/ 1185193 h 1185193"/>
                <a:gd name="connsiteX0" fmla="*/ 9207 w 2079307"/>
                <a:gd name="connsiteY0" fmla="*/ 1185193 h 1195035"/>
                <a:gd name="connsiteX1" fmla="*/ 2079307 w 2079307"/>
                <a:gd name="connsiteY1" fmla="*/ 1195035 h 1195035"/>
                <a:gd name="connsiteX2" fmla="*/ 1938337 w 2079307"/>
                <a:gd name="connsiteY2" fmla="*/ 112043 h 1195035"/>
                <a:gd name="connsiteX3" fmla="*/ 0 w 2079307"/>
                <a:gd name="connsiteY3" fmla="*/ 3458 h 1195035"/>
                <a:gd name="connsiteX4" fmla="*/ 9207 w 2079307"/>
                <a:gd name="connsiteY4" fmla="*/ 1185193 h 1195035"/>
                <a:gd name="connsiteX0" fmla="*/ 9207 w 2079307"/>
                <a:gd name="connsiteY0" fmla="*/ 1200074 h 1209916"/>
                <a:gd name="connsiteX1" fmla="*/ 2079307 w 2079307"/>
                <a:gd name="connsiteY1" fmla="*/ 1209916 h 1209916"/>
                <a:gd name="connsiteX2" fmla="*/ 2076449 w 2079307"/>
                <a:gd name="connsiteY2" fmla="*/ 17386 h 1209916"/>
                <a:gd name="connsiteX3" fmla="*/ 0 w 2079307"/>
                <a:gd name="connsiteY3" fmla="*/ 18339 h 1209916"/>
                <a:gd name="connsiteX4" fmla="*/ 9207 w 2079307"/>
                <a:gd name="connsiteY4" fmla="*/ 1200074 h 1209916"/>
                <a:gd name="connsiteX0" fmla="*/ 9207 w 2079307"/>
                <a:gd name="connsiteY0" fmla="*/ 1182688 h 1192530"/>
                <a:gd name="connsiteX1" fmla="*/ 2079307 w 2079307"/>
                <a:gd name="connsiteY1" fmla="*/ 1192530 h 1192530"/>
                <a:gd name="connsiteX2" fmla="*/ 2076449 w 2079307"/>
                <a:gd name="connsiteY2" fmla="*/ 0 h 1192530"/>
                <a:gd name="connsiteX3" fmla="*/ 0 w 2079307"/>
                <a:gd name="connsiteY3" fmla="*/ 953 h 1192530"/>
                <a:gd name="connsiteX4" fmla="*/ 9207 w 2079307"/>
                <a:gd name="connsiteY4" fmla="*/ 1182688 h 1192530"/>
                <a:gd name="connsiteX0" fmla="*/ 9207 w 2079307"/>
                <a:gd name="connsiteY0" fmla="*/ 1182688 h 1192530"/>
                <a:gd name="connsiteX1" fmla="*/ 2079307 w 2079307"/>
                <a:gd name="connsiteY1" fmla="*/ 1192530 h 1192530"/>
                <a:gd name="connsiteX2" fmla="*/ 2076449 w 2079307"/>
                <a:gd name="connsiteY2" fmla="*/ 0 h 1192530"/>
                <a:gd name="connsiteX3" fmla="*/ 0 w 2079307"/>
                <a:gd name="connsiteY3" fmla="*/ 953 h 1192530"/>
                <a:gd name="connsiteX4" fmla="*/ 9207 w 2079307"/>
                <a:gd name="connsiteY4" fmla="*/ 1182688 h 119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307" h="1192530">
                  <a:moveTo>
                    <a:pt x="9207" y="1182688"/>
                  </a:moveTo>
                  <a:lnTo>
                    <a:pt x="2079307" y="1192530"/>
                  </a:lnTo>
                  <a:cubicBezTo>
                    <a:pt x="2078354" y="795020"/>
                    <a:pt x="2077402" y="397510"/>
                    <a:pt x="2076449" y="0"/>
                  </a:cubicBezTo>
                  <a:lnTo>
                    <a:pt x="0" y="953"/>
                  </a:lnTo>
                  <a:lnTo>
                    <a:pt x="9207" y="1182688"/>
                  </a:lnTo>
                  <a:close/>
                </a:path>
              </a:pathLst>
            </a:custGeom>
            <a:solidFill>
              <a:srgbClr val="FEF1E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147" name="Picture 3" descr="C:\Users\Temp45\Desktop\coolguywalking.gif"/>
            <p:cNvPicPr>
              <a:picLocks noChangeAspect="1" noChangeArrowheads="1" noCrop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551" y="2317329"/>
              <a:ext cx="915042" cy="874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5745" l="9677" r="9959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526" y="2926738"/>
            <a:ext cx="2063274" cy="195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826575" y="1962150"/>
            <a:ext cx="2672034" cy="658155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chemeClr val="bg1"/>
              </a:gs>
            </a:gsLst>
            <a:lin ang="54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>
            <a:spLocks noChangeArrowheads="1"/>
          </p:cNvSpPr>
          <p:nvPr/>
        </p:nvSpPr>
        <p:spPr bwMode="auto">
          <a:xfrm>
            <a:off x="6071085" y="1943100"/>
            <a:ext cx="21793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Tw Cen MT" pitchFamily="34" charset="0"/>
              </a:rPr>
              <a:t>Wire of </a:t>
            </a:r>
            <a:r>
              <a:rPr lang="en-US" b="1" dirty="0">
                <a:solidFill>
                  <a:srgbClr val="002060"/>
                </a:solidFill>
                <a:latin typeface="Tw Cen MT" pitchFamily="34" charset="0"/>
              </a:rPr>
              <a:t>Lead </a:t>
            </a:r>
            <a:r>
              <a:rPr lang="en-US" b="1" dirty="0">
                <a:solidFill>
                  <a:srgbClr val="C00000"/>
                </a:solidFill>
                <a:latin typeface="Tw Cen MT" pitchFamily="34" charset="0"/>
              </a:rPr>
              <a:t>and</a:t>
            </a:r>
            <a:r>
              <a:rPr lang="en-US" b="1" dirty="0">
                <a:solidFill>
                  <a:srgbClr val="CC3300"/>
                </a:solidFill>
                <a:latin typeface="Tw Cen MT" pitchFamily="34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Tw Cen MT" pitchFamily="34" charset="0"/>
              </a:rPr>
              <a:t>Tin</a:t>
            </a: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5903027" y="2266949"/>
            <a:ext cx="20336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w Cen MT" pitchFamily="34" charset="0"/>
              </a:rPr>
              <a:t>(Low Melting Point)</a:t>
            </a:r>
          </a:p>
        </p:txBody>
      </p:sp>
      <p:sp>
        <p:nvSpPr>
          <p:cNvPr id="90" name="Rectangle 89"/>
          <p:cNvSpPr/>
          <p:nvPr/>
        </p:nvSpPr>
        <p:spPr>
          <a:xfrm>
            <a:off x="2008633" y="957036"/>
            <a:ext cx="3506338" cy="830997"/>
          </a:xfrm>
          <a:prstGeom prst="rect">
            <a:avLst/>
          </a:prstGeom>
          <a:solidFill>
            <a:srgbClr val="FFCCFF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latin typeface="Tw Cen MT" pitchFamily="34" charset="0"/>
              </a:rPr>
              <a:t>The fuses used for domestic purposes are stated as 1A,2A,3A,4A,5A,10A etc.</a:t>
            </a:r>
            <a:endParaRPr lang="en-US" sz="1600" b="1" dirty="0">
              <a:latin typeface="Tw Cen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3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148E-6 L -0.01563 0.01667 L -0.01771 0.07037 L -0.00834 0.14259 L 0.01458 0.23889 L 0.04062 0.27222 L 0.09271 0.26667 L 0.11875 0.27778 L 0.14791 0.33704 L 0.15625 0.35741 L 0.17812 0.34074 L 0.225 0.36852 L 0.28854 0.37037 L 0.28646 0.32778 L 0.4625 0.32778 L 0.46146 0.36481 L 0.51771 0.36852 L 0.60416 0.33704 L 0.62291 0.33704 L 0.62916 0.35741 L 0.60729 0.43704 L 0.60833 0.48333 L 0.63854 0.56296 L 0.6375 0.6037 L 0.60833 0.62963 L 0.44375 0.64259 L 0.39166 0.62963 L 0.36354 0.57222 L 0.34791 0.56296 L 0.3125 0.57592 L 0.26771 0.60926 L 0.225 0.61481 L 0.19062 0.6037 L 0.17604 0.6 " pathEditMode="relative" ptsTypes="AAAAAAAAAAAAAAAAAAAAAAAAAAAAAAAAAA">
                                      <p:cBhvr>
                                        <p:cTn id="97" dur="4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00"/>
                            </p:stCondLst>
                            <p:childTnLst>
                              <p:par>
                                <p:cTn id="9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000"/>
                            </p:stCondLst>
                            <p:childTnLst>
                              <p:par>
                                <p:cTn id="10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65432E-6 L -0.00695 0.09135 L 0.01666 0.21481 L 0.04305 0.27407 L 0.11388 0.26913 L 0.13888 0.29629 L 0.16111 0.3432 L 0.17361 0.37036 L 0.18472 0.34567 L 0.19305 0.33827 L 0.23472 0.3679 L 0.3 0.3753 L 0.3 0.33086 L 0.475 0.3358 L 0.47361 0.37283 L 0.52916 0.3679 L 0.6125 0.34073 L 0.63333 0.3358 L 0.64027 0.35308 L 0.62361 0.42222 L 0.6375 0.55061 L 0.64861 0.59752 L 0.63055 0.62222 L 0.56805 0.6395 L 0.45833 0.6395 L 0.41111 0.63456 L 0.36805 0.57036 L 0.33611 0.5679 L 0.27361 0.61481 L 0.23333 0.61481 L 0.18472 0.60246 " pathEditMode="relative" ptsTypes="AAAAAAAAAAAAAAAAAAAAAAAAAAAAAAA">
                                      <p:cBhvr>
                                        <p:cTn id="123" dur="4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000"/>
                            </p:stCondLst>
                            <p:childTnLst>
                              <p:par>
                                <p:cTn id="1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000"/>
                            </p:stCondLst>
                            <p:childTnLst>
                              <p:par>
                                <p:cTn id="1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25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5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4250"/>
                            </p:stCondLst>
                            <p:childTnLst>
                              <p:par>
                                <p:cTn id="1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82716E-6 L -0.00729 0.08333 L 0.01875 0.22407 L 0.0448 0.27222 L 0.12396 0.26481 L 0.15834 0.33703 L 0.17188 0.35555 L 0.19688 0.33148 L 0.23959 0.36851 L 0.30417 0.36851 L 0.30209 0.32222 L 0.37118 0.32623 " pathEditMode="relative" rAng="0" ptsTypes="AAAAAAAAAAAA">
                                      <p:cBhvr>
                                        <p:cTn id="144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94" y="1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000"/>
                            </p:stCondLst>
                            <p:childTnLst>
                              <p:par>
                                <p:cTn id="1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000"/>
                            </p:stCondLst>
                            <p:childTnLst>
                              <p:par>
                                <p:cTn id="14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82" grpId="0" animBg="1"/>
      <p:bldP spid="89" grpId="0" animBg="1"/>
      <p:bldP spid="106" grpId="0"/>
      <p:bldP spid="108" grpId="0"/>
      <p:bldP spid="109" grpId="0" animBg="1"/>
      <p:bldP spid="120" grpId="0"/>
      <p:bldP spid="131" grpId="0"/>
      <p:bldP spid="132" grpId="0"/>
      <p:bldP spid="6" grpId="0" animBg="1"/>
      <p:bldP spid="104" grpId="0"/>
      <p:bldP spid="105" grpId="0"/>
      <p:bldP spid="9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66"/>
            <a:ext cx="9144000" cy="5153632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09654" y="141117"/>
            <a:ext cx="6853146" cy="1603622"/>
          </a:xfrm>
          <a:prstGeom prst="roundRect">
            <a:avLst>
              <a:gd name="adj" fmla="val 0"/>
            </a:avLst>
          </a:prstGeom>
          <a:noFill/>
          <a:ln>
            <a:gradFill flip="none" rotWithShape="1">
              <a:gsLst>
                <a:gs pos="0">
                  <a:srgbClr val="FFC000"/>
                </a:gs>
                <a:gs pos="91000">
                  <a:srgbClr val="FFC000">
                    <a:alpha val="0"/>
                  </a:srgbClr>
                </a:gs>
              </a:gsLst>
              <a:lin ang="0" scaled="1"/>
              <a:tileRect/>
            </a:gra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</a:lstStyle>
          <a:p>
            <a:pPr marL="230188" indent="-230188" algn="l"/>
            <a:endParaRPr lang="en-US" sz="2000" dirty="0">
              <a:solidFill>
                <a:prstClr val="black"/>
              </a:solidFill>
              <a:latin typeface="Bell MT" pitchFamily="18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809501" y="260016"/>
            <a:ext cx="6353300" cy="14130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</a:lstStyle>
          <a:p>
            <a:pPr algn="just">
              <a:lnSpc>
                <a:spcPts val="2000"/>
              </a:lnSpc>
              <a:tabLst>
                <a:tab pos="282575" algn="l"/>
                <a:tab pos="631825" algn="l"/>
              </a:tabLst>
            </a:pPr>
            <a:r>
              <a:rPr lang="en-US" sz="2000" dirty="0">
                <a:solidFill>
                  <a:srgbClr val="00FFFF"/>
                </a:solidFill>
                <a:latin typeface="Book Antiqua" pitchFamily="18" charset="0"/>
              </a:rPr>
              <a:t>Why are coils of electric toasters and electric irons made of an alloy </a:t>
            </a:r>
            <a:r>
              <a:rPr lang="en-US" sz="2000" dirty="0" smtClean="0">
                <a:solidFill>
                  <a:srgbClr val="00FFFF"/>
                </a:solidFill>
                <a:latin typeface="Book Antiqua" pitchFamily="18" charset="0"/>
              </a:rPr>
              <a:t>rather than </a:t>
            </a:r>
            <a:r>
              <a:rPr lang="en-US" sz="2000" dirty="0">
                <a:solidFill>
                  <a:srgbClr val="00FFFF"/>
                </a:solidFill>
                <a:latin typeface="Book Antiqua" pitchFamily="18" charset="0"/>
              </a:rPr>
              <a:t>a pure metal</a:t>
            </a:r>
            <a:r>
              <a:rPr lang="en-US" sz="2000" dirty="0" smtClean="0">
                <a:solidFill>
                  <a:srgbClr val="00FFFF"/>
                </a:solidFill>
                <a:latin typeface="Book Antiqua" pitchFamily="18" charset="0"/>
              </a:rPr>
              <a:t>?</a:t>
            </a:r>
          </a:p>
          <a:p>
            <a:pPr>
              <a:lnSpc>
                <a:spcPts val="2000"/>
              </a:lnSpc>
              <a:tabLst>
                <a:tab pos="282575" algn="l"/>
                <a:tab pos="631825" algn="l"/>
              </a:tabLst>
            </a:pPr>
            <a:r>
              <a:rPr lang="en-US" sz="2000" dirty="0" smtClean="0">
                <a:solidFill>
                  <a:srgbClr val="FFC000"/>
                </a:solidFill>
                <a:latin typeface="Book Antiqua" pitchFamily="18" charset="0"/>
              </a:rPr>
              <a:t>OR</a:t>
            </a:r>
          </a:p>
          <a:p>
            <a:pPr algn="just">
              <a:lnSpc>
                <a:spcPts val="2000"/>
              </a:lnSpc>
              <a:tabLst>
                <a:tab pos="282575" algn="l"/>
                <a:tab pos="631825" algn="l"/>
              </a:tabLst>
            </a:pPr>
            <a:r>
              <a:rPr lang="en-US" sz="2000" dirty="0" smtClean="0">
                <a:solidFill>
                  <a:srgbClr val="00FFFF"/>
                </a:solidFill>
                <a:latin typeface="Book Antiqua" pitchFamily="18" charset="0"/>
              </a:rPr>
              <a:t>Nichrome </a:t>
            </a:r>
            <a:r>
              <a:rPr lang="en-US" sz="2000" dirty="0">
                <a:solidFill>
                  <a:srgbClr val="00FFFF"/>
                </a:solidFill>
                <a:latin typeface="Book Antiqua" pitchFamily="18" charset="0"/>
              </a:rPr>
              <a:t>wire is used for making the heating elements of </a:t>
            </a:r>
            <a:r>
              <a:rPr lang="en-US" sz="2000" dirty="0" smtClean="0">
                <a:solidFill>
                  <a:srgbClr val="00FFFF"/>
                </a:solidFill>
                <a:latin typeface="Book Antiqua" pitchFamily="18" charset="0"/>
              </a:rPr>
              <a:t>electrical appliances like </a:t>
            </a:r>
            <a:r>
              <a:rPr lang="en-US" sz="2000" dirty="0">
                <a:solidFill>
                  <a:srgbClr val="00FFFF"/>
                </a:solidFill>
                <a:latin typeface="Book Antiqua" pitchFamily="18" charset="0"/>
              </a:rPr>
              <a:t>iron, geyser, etc. Give reasons.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299755" y="1833988"/>
            <a:ext cx="1071845" cy="3027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rgbClr val="FFFF00"/>
                </a:solidFill>
                <a:latin typeface="Tw Cen MT" pitchFamily="34" charset="0"/>
              </a:rPr>
              <a:t>Ans. </a:t>
            </a:r>
            <a:r>
              <a:rPr lang="en-US" sz="2000" b="1" dirty="0">
                <a:solidFill>
                  <a:srgbClr val="FFFF00"/>
                </a:solidFill>
                <a:latin typeface="Tw Cen MT" pitchFamily="34" charset="0"/>
              </a:rPr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0020" y="203149"/>
            <a:ext cx="718680" cy="400110"/>
            <a:chOff x="310020" y="174377"/>
            <a:chExt cx="718680" cy="400110"/>
          </a:xfrm>
        </p:grpSpPr>
        <p:sp>
          <p:nvSpPr>
            <p:cNvPr id="71" name="TextBox 70"/>
            <p:cNvSpPr txBox="1"/>
            <p:nvPr/>
          </p:nvSpPr>
          <p:spPr>
            <a:xfrm>
              <a:off x="310020" y="174377"/>
              <a:ext cx="718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cs typeface="Gautami" panose="020B0502040204020203" pitchFamily="34" charset="0"/>
                </a:defRPr>
              </a:lvl1pPr>
            </a:lstStyle>
            <a:p>
              <a:r>
                <a:rPr lang="en-US" sz="2000" b="1" dirty="0" smtClean="0">
                  <a:solidFill>
                    <a:srgbClr val="FFFF00"/>
                  </a:solidFill>
                  <a:latin typeface="Book Antiqua" pitchFamily="18" charset="0"/>
                </a:rPr>
                <a:t>Q.1.</a:t>
              </a:r>
              <a:endParaRPr lang="en-US" sz="2000" b="1" dirty="0">
                <a:solidFill>
                  <a:srgbClr val="FFFF00"/>
                </a:solidFill>
                <a:latin typeface="Book Antiqua" pitchFamily="18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78468" y="524998"/>
              <a:ext cx="474097" cy="20065"/>
            </a:xfrm>
            <a:prstGeom prst="rect">
              <a:avLst/>
            </a:prstGeom>
            <a:gradFill flip="none" rotWithShape="1">
              <a:gsLst>
                <a:gs pos="2000">
                  <a:schemeClr val="bg1">
                    <a:lumMod val="8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endParaRPr>
            </a:p>
          </p:txBody>
        </p:sp>
      </p:grpSp>
      <p:sp>
        <p:nvSpPr>
          <p:cNvPr id="74" name="Rectangle 73"/>
          <p:cNvSpPr/>
          <p:nvPr/>
        </p:nvSpPr>
        <p:spPr>
          <a:xfrm>
            <a:off x="358348" y="2100237"/>
            <a:ext cx="573658" cy="20065"/>
          </a:xfrm>
          <a:prstGeom prst="rect">
            <a:avLst/>
          </a:prstGeom>
          <a:gradFill flip="none" rotWithShape="1">
            <a:gsLst>
              <a:gs pos="2000">
                <a:schemeClr val="bg1">
                  <a:lumMod val="85000"/>
                  <a:alpha val="0"/>
                </a:schemeClr>
              </a:gs>
              <a:gs pos="50000">
                <a:srgbClr val="FFCC00"/>
              </a:gs>
              <a:gs pos="100000">
                <a:schemeClr val="bg1">
                  <a:lumMod val="8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94" name="Rectangle 93"/>
          <p:cNvSpPr>
            <a:spLocks noChangeArrowheads="1"/>
          </p:cNvSpPr>
          <p:nvPr/>
        </p:nvSpPr>
        <p:spPr bwMode="auto">
          <a:xfrm>
            <a:off x="1028700" y="1854000"/>
            <a:ext cx="6134101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8738" algn="just"/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Coils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of electric toasters and irons are made of alloys 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rather than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pure 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metals because :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marL="463550" indent="-463550" algn="just">
              <a:buClr>
                <a:srgbClr val="FFFF00"/>
              </a:buClr>
              <a:buFont typeface="+mj-lt"/>
              <a:buAutoNum type="romanLcPeriod"/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Resistivity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of alloy is higher than pure metals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.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marL="463550" indent="-463550" algn="just">
              <a:buClr>
                <a:srgbClr val="FFFF00"/>
              </a:buClr>
              <a:buFont typeface="+mj-lt"/>
              <a:buAutoNum type="romanLcPeriod"/>
              <a:tabLst>
                <a:tab pos="795338" algn="l"/>
              </a:tabLst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Alloys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have higher melting point, and so they don’t 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melt easily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.</a:t>
            </a:r>
          </a:p>
          <a:p>
            <a:pPr marL="403225" indent="-403225" algn="just">
              <a:buClr>
                <a:srgbClr val="FFFF00"/>
              </a:buClr>
              <a:buFont typeface="+mj-lt"/>
              <a:buAutoNum type="romanLcPeriod"/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Alloys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do not oxidize at high temperature and thus can 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be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kept red-hot.</a:t>
            </a:r>
          </a:p>
        </p:txBody>
      </p:sp>
    </p:spTree>
    <p:extLst>
      <p:ext uri="{BB962C8B-B14F-4D97-AF65-F5344CB8AC3E}">
        <p14:creationId xmlns:p14="http://schemas.microsoft.com/office/powerpoint/2010/main" val="372672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41" grpId="0"/>
      <p:bldP spid="74" grpId="0" animBg="1"/>
      <p:bldP spid="9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66"/>
            <a:ext cx="9144000" cy="5153632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09654" y="451187"/>
            <a:ext cx="6853146" cy="665325"/>
          </a:xfrm>
          <a:prstGeom prst="roundRect">
            <a:avLst>
              <a:gd name="adj" fmla="val 0"/>
            </a:avLst>
          </a:prstGeom>
          <a:noFill/>
          <a:ln>
            <a:gradFill flip="none" rotWithShape="1">
              <a:gsLst>
                <a:gs pos="0">
                  <a:srgbClr val="FFC000"/>
                </a:gs>
                <a:gs pos="91000">
                  <a:srgbClr val="FFC000">
                    <a:alpha val="0"/>
                  </a:srgbClr>
                </a:gs>
              </a:gsLst>
              <a:lin ang="0" scaled="1"/>
              <a:tileRect/>
            </a:gra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</a:lstStyle>
          <a:p>
            <a:pPr marL="230188" indent="-230188" algn="l"/>
            <a:endParaRPr lang="en-US" dirty="0">
              <a:solidFill>
                <a:prstClr val="black"/>
              </a:solidFill>
              <a:latin typeface="Bell MT" pitchFamily="18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41407" y="447891"/>
            <a:ext cx="6353300" cy="6763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</a:lstStyle>
          <a:p>
            <a:pPr algn="just">
              <a:lnSpc>
                <a:spcPts val="2000"/>
              </a:lnSpc>
              <a:tabLst>
                <a:tab pos="282575" algn="l"/>
                <a:tab pos="631825" algn="l"/>
              </a:tabLst>
            </a:pPr>
            <a:r>
              <a:rPr lang="en-US" sz="2000" dirty="0">
                <a:solidFill>
                  <a:srgbClr val="00FFFF"/>
                </a:solidFill>
                <a:latin typeface="Book Antiqua" pitchFamily="18" charset="0"/>
              </a:rPr>
              <a:t>Why does the cord of an electric heater not glow while the heating </a:t>
            </a:r>
            <a:r>
              <a:rPr lang="en-US" sz="2000" dirty="0" smtClean="0">
                <a:solidFill>
                  <a:srgbClr val="00FFFF"/>
                </a:solidFill>
                <a:latin typeface="Book Antiqua" pitchFamily="18" charset="0"/>
              </a:rPr>
              <a:t>element does?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299755" y="1226225"/>
            <a:ext cx="919445" cy="3027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rgbClr val="FFFF00"/>
                </a:solidFill>
                <a:latin typeface="Tw Cen MT" pitchFamily="34" charset="0"/>
              </a:rPr>
              <a:t>Ans</a:t>
            </a:r>
            <a:r>
              <a:rPr lang="en-US" b="1" dirty="0" smtClean="0">
                <a:solidFill>
                  <a:srgbClr val="FFFF00"/>
                </a:solidFill>
                <a:latin typeface="Tw Cen MT" pitchFamily="34" charset="0"/>
              </a:rPr>
              <a:t>. </a:t>
            </a:r>
            <a:r>
              <a:rPr lang="en-US" b="1" dirty="0">
                <a:solidFill>
                  <a:srgbClr val="FFFF00"/>
                </a:solidFill>
                <a:latin typeface="Tw Cen MT" pitchFamily="34" charset="0"/>
              </a:rPr>
              <a:t>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0020" y="428774"/>
            <a:ext cx="832980" cy="400110"/>
            <a:chOff x="310020" y="174377"/>
            <a:chExt cx="832980" cy="400110"/>
          </a:xfrm>
        </p:grpSpPr>
        <p:sp>
          <p:nvSpPr>
            <p:cNvPr id="71" name="TextBox 70"/>
            <p:cNvSpPr txBox="1"/>
            <p:nvPr/>
          </p:nvSpPr>
          <p:spPr>
            <a:xfrm>
              <a:off x="310020" y="174377"/>
              <a:ext cx="8329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40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cs typeface="Gautami" panose="020B0502040204020203" pitchFamily="34" charset="0"/>
                </a:defRPr>
              </a:lvl1pPr>
            </a:lstStyle>
            <a:p>
              <a:r>
                <a:rPr lang="en-US" sz="2000" b="1" dirty="0" smtClean="0">
                  <a:solidFill>
                    <a:srgbClr val="FFFF00"/>
                  </a:solidFill>
                  <a:latin typeface="Book Antiqua" pitchFamily="18" charset="0"/>
                </a:rPr>
                <a:t>Q.2.</a:t>
              </a:r>
              <a:endParaRPr lang="en-US" sz="2000" b="1" dirty="0">
                <a:solidFill>
                  <a:srgbClr val="FFFF00"/>
                </a:solidFill>
                <a:latin typeface="Book Antiqua" pitchFamily="18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55608" y="528391"/>
              <a:ext cx="474097" cy="22073"/>
            </a:xfrm>
            <a:prstGeom prst="rect">
              <a:avLst/>
            </a:prstGeom>
            <a:gradFill flip="none" rotWithShape="1">
              <a:gsLst>
                <a:gs pos="2000">
                  <a:schemeClr val="bg1">
                    <a:lumMod val="85000"/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74" name="Rectangle 73"/>
          <p:cNvSpPr/>
          <p:nvPr/>
        </p:nvSpPr>
        <p:spPr>
          <a:xfrm>
            <a:off x="358348" y="1492474"/>
            <a:ext cx="573658" cy="20065"/>
          </a:xfrm>
          <a:prstGeom prst="rect">
            <a:avLst/>
          </a:prstGeom>
          <a:gradFill flip="none" rotWithShape="1">
            <a:gsLst>
              <a:gs pos="2000">
                <a:schemeClr val="bg1">
                  <a:lumMod val="85000"/>
                  <a:alpha val="0"/>
                </a:schemeClr>
              </a:gs>
              <a:gs pos="50000">
                <a:srgbClr val="FFCC00"/>
              </a:gs>
              <a:gs pos="100000">
                <a:schemeClr val="bg1">
                  <a:lumMod val="8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94" name="Rectangle 93"/>
          <p:cNvSpPr>
            <a:spLocks noChangeArrowheads="1"/>
          </p:cNvSpPr>
          <p:nvPr/>
        </p:nvSpPr>
        <p:spPr bwMode="auto">
          <a:xfrm>
            <a:off x="1028700" y="1226225"/>
            <a:ext cx="67437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8788" indent="-400050" algn="just">
              <a:buClr>
                <a:srgbClr val="FFFF00"/>
              </a:buClr>
              <a:buFont typeface="+mj-lt"/>
              <a:buAutoNum type="romanLcPeriod"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The heating element is made of alloy which has very high resistance. So when current flows through the element, it becomes very hot and glows.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028700" y="2318755"/>
            <a:ext cx="67437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8788" indent="-400050" algn="just">
              <a:buClr>
                <a:srgbClr val="FFFF00"/>
              </a:buClr>
              <a:buFont typeface="+mj-lt"/>
              <a:buAutoNum type="romanLcPeriod" startAt="2"/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The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cord is usually made of materials like copper and 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 has 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low resistance. Thus, for the same current, the cord does not becomes so hot and hence, does not glows.</a:t>
            </a:r>
          </a:p>
        </p:txBody>
      </p:sp>
    </p:spTree>
    <p:extLst>
      <p:ext uri="{BB962C8B-B14F-4D97-AF65-F5344CB8AC3E}">
        <p14:creationId xmlns:p14="http://schemas.microsoft.com/office/powerpoint/2010/main" val="176284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41" grpId="0"/>
      <p:bldP spid="74" grpId="0" animBg="1"/>
      <p:bldP spid="94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0" y="2187029"/>
            <a:ext cx="449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637153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" y="0"/>
            <a:ext cx="9160044" cy="5143500"/>
            <a:chOff x="-1" y="0"/>
            <a:chExt cx="9160044" cy="5143500"/>
          </a:xfrm>
        </p:grpSpPr>
        <p:pic>
          <p:nvPicPr>
            <p:cNvPr id="9218" name="Picture 2" descr="D:\MJ\Pooja mam (physics)\Rahual sir\Untitled-2 copy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0"/>
              <a:ext cx="6609348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D:\MJ\Pooja mam (physics)\Rahual sir\Untitled-2 copy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01"/>
            <a:stretch/>
          </p:blipFill>
          <p:spPr bwMode="auto">
            <a:xfrm>
              <a:off x="6047875" y="0"/>
              <a:ext cx="3112168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6439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91938" y="191240"/>
            <a:ext cx="3962486" cy="575774"/>
            <a:chOff x="417288" y="178881"/>
            <a:chExt cx="3962486" cy="575774"/>
          </a:xfrm>
        </p:grpSpPr>
        <p:sp>
          <p:nvSpPr>
            <p:cNvPr id="3" name="Rounded Rectangle 2"/>
            <p:cNvSpPr/>
            <p:nvPr/>
          </p:nvSpPr>
          <p:spPr>
            <a:xfrm>
              <a:off x="520829" y="247240"/>
              <a:ext cx="3858945" cy="489858"/>
            </a:xfrm>
            <a:prstGeom prst="roundRect">
              <a:avLst>
                <a:gd name="adj" fmla="val 21482"/>
              </a:avLst>
            </a:prstGeom>
            <a:solidFill>
              <a:srgbClr val="002060"/>
            </a:solidFill>
            <a:ln w="28575">
              <a:solidFill>
                <a:srgbClr val="00FF00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2" descr="D:\MJ\Pooja mam (physics)\Rahual sir\shocked_with_electricity_md_wm copy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288" y="178881"/>
              <a:ext cx="554182" cy="575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971470" y="307503"/>
              <a:ext cx="2610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Tw Cen MT" pitchFamily="34" charset="0"/>
                </a:rPr>
                <a:t>Effects </a:t>
              </a:r>
              <a:r>
                <a:rPr lang="en-US" b="1" dirty="0">
                  <a:solidFill>
                    <a:schemeClr val="bg1"/>
                  </a:solidFill>
                  <a:latin typeface="Tw Cen MT" pitchFamily="34" charset="0"/>
                </a:rPr>
                <a:t>Of Electric Current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034440" y="1320466"/>
            <a:ext cx="3461360" cy="914400"/>
            <a:chOff x="1034440" y="1320466"/>
            <a:chExt cx="3461360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1034440" y="1320466"/>
              <a:ext cx="3461360" cy="914400"/>
            </a:xfrm>
            <a:prstGeom prst="roundRect">
              <a:avLst/>
            </a:prstGeom>
            <a:solidFill>
              <a:srgbClr val="CC66F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69168" y="1498242"/>
              <a:ext cx="1674369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b="1" dirty="0">
                  <a:solidFill>
                    <a:prstClr val="black"/>
                  </a:solidFill>
                  <a:latin typeface="Tw Cen MT" pitchFamily="34" charset="0"/>
                </a:rPr>
                <a:t>Heating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091226" y="2205990"/>
            <a:ext cx="3461360" cy="914400"/>
            <a:chOff x="5091226" y="2205990"/>
            <a:chExt cx="3461360" cy="914400"/>
          </a:xfrm>
        </p:grpSpPr>
        <p:sp>
          <p:nvSpPr>
            <p:cNvPr id="11" name="Rounded Rectangle 10"/>
            <p:cNvSpPr/>
            <p:nvPr/>
          </p:nvSpPr>
          <p:spPr>
            <a:xfrm>
              <a:off x="5091226" y="2205990"/>
              <a:ext cx="3461360" cy="914400"/>
            </a:xfrm>
            <a:prstGeom prst="roundRect">
              <a:avLst/>
            </a:prstGeom>
            <a:solidFill>
              <a:srgbClr val="CCFF3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22482" y="2369751"/>
              <a:ext cx="1981697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b="1" dirty="0">
                  <a:solidFill>
                    <a:prstClr val="black"/>
                  </a:solidFill>
                  <a:latin typeface="Tw Cen MT" pitchFamily="34" charset="0"/>
                </a:rPr>
                <a:t>Magnetic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34440" y="3364230"/>
            <a:ext cx="3461360" cy="914400"/>
            <a:chOff x="1034440" y="3364230"/>
            <a:chExt cx="3461360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1034440" y="3364230"/>
              <a:ext cx="3461360" cy="914400"/>
            </a:xfrm>
            <a:prstGeom prst="roundRect">
              <a:avLst/>
            </a:prstGeom>
            <a:solidFill>
              <a:srgbClr val="66FFF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06356" y="3541392"/>
              <a:ext cx="1981696" cy="590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b="1" smtClean="0">
                  <a:solidFill>
                    <a:prstClr val="black"/>
                  </a:solidFill>
                  <a:latin typeface="Tw Cen MT" pitchFamily="34" charset="0"/>
                </a:rPr>
                <a:t>Chemical</a:t>
              </a:r>
              <a:endParaRPr lang="en-US" sz="3600" b="1" dirty="0">
                <a:solidFill>
                  <a:prstClr val="black"/>
                </a:solidFill>
                <a:latin typeface="Tw Cen MT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1168066"/>
            <a:ext cx="1188720" cy="1188720"/>
            <a:chOff x="457200" y="1168066"/>
            <a:chExt cx="1188720" cy="1188720"/>
          </a:xfrm>
        </p:grpSpPr>
        <p:sp>
          <p:nvSpPr>
            <p:cNvPr id="7" name="Oval 6"/>
            <p:cNvSpPr/>
            <p:nvPr/>
          </p:nvSpPr>
          <p:spPr>
            <a:xfrm>
              <a:off x="457200" y="1168066"/>
              <a:ext cx="1188720" cy="1188720"/>
            </a:xfrm>
            <a:prstGeom prst="ellipse">
              <a:avLst/>
            </a:prstGeom>
            <a:solidFill>
              <a:srgbClr val="CC66F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97365" y="1360357"/>
              <a:ext cx="9083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Tw Cen MT" pitchFamily="34" charset="0"/>
                </a:rPr>
                <a:t>1st </a:t>
              </a:r>
            </a:p>
            <a:p>
              <a:pPr algn="ctr"/>
              <a:r>
                <a:rPr lang="en-US" sz="2400" b="1" dirty="0">
                  <a:latin typeface="Tw Cen MT" pitchFamily="34" charset="0"/>
                </a:rPr>
                <a:t>Effect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7200" y="3211830"/>
            <a:ext cx="1188720" cy="1188720"/>
            <a:chOff x="457200" y="3211830"/>
            <a:chExt cx="1188720" cy="1188720"/>
          </a:xfrm>
        </p:grpSpPr>
        <p:sp>
          <p:nvSpPr>
            <p:cNvPr id="10" name="Oval 9"/>
            <p:cNvSpPr/>
            <p:nvPr/>
          </p:nvSpPr>
          <p:spPr>
            <a:xfrm>
              <a:off x="457200" y="3211830"/>
              <a:ext cx="1188720" cy="1188720"/>
            </a:xfrm>
            <a:prstGeom prst="ellipse">
              <a:avLst/>
            </a:prstGeom>
            <a:solidFill>
              <a:srgbClr val="66FFF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7365" y="3452247"/>
              <a:ext cx="9083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Tw Cen MT" pitchFamily="34" charset="0"/>
                </a:rPr>
                <a:t>3rd </a:t>
              </a:r>
            </a:p>
            <a:p>
              <a:pPr algn="ctr"/>
              <a:r>
                <a:rPr lang="en-US" sz="2400" b="1" dirty="0">
                  <a:latin typeface="Tw Cen MT" pitchFamily="34" charset="0"/>
                </a:rPr>
                <a:t>Effect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916906" y="2053590"/>
            <a:ext cx="1188720" cy="1188720"/>
            <a:chOff x="4916906" y="2053590"/>
            <a:chExt cx="1188720" cy="1188720"/>
          </a:xfrm>
        </p:grpSpPr>
        <p:sp>
          <p:nvSpPr>
            <p:cNvPr id="12" name="Oval 11"/>
            <p:cNvSpPr/>
            <p:nvPr/>
          </p:nvSpPr>
          <p:spPr>
            <a:xfrm>
              <a:off x="4916906" y="2053590"/>
              <a:ext cx="1188720" cy="1188720"/>
            </a:xfrm>
            <a:prstGeom prst="ellipse">
              <a:avLst/>
            </a:prstGeom>
            <a:solidFill>
              <a:srgbClr val="CCFF3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57071" y="2249719"/>
              <a:ext cx="9083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>
                  <a:latin typeface="Tw Cen MT" pitchFamily="34" charset="0"/>
                </a:rPr>
                <a:t>2</a:t>
              </a:r>
              <a:r>
                <a:rPr lang="en-US" sz="2400" b="1" baseline="30000" dirty="0" smtClean="0">
                  <a:latin typeface="Tw Cen MT" pitchFamily="34" charset="0"/>
                </a:rPr>
                <a:t>nd</a:t>
              </a:r>
              <a:r>
                <a:rPr lang="en-US" sz="2400" b="1" dirty="0" smtClean="0">
                  <a:latin typeface="Tw Cen MT" pitchFamily="34" charset="0"/>
                </a:rPr>
                <a:t> </a:t>
              </a:r>
            </a:p>
            <a:p>
              <a:pPr algn="ctr"/>
              <a:r>
                <a:rPr lang="en-US" sz="2400" b="1" dirty="0" smtClean="0">
                  <a:latin typeface="Tw Cen MT" pitchFamily="34" charset="0"/>
                </a:rPr>
                <a:t>Effect</a:t>
              </a:r>
              <a:endParaRPr lang="en-US" sz="2400" b="1" dirty="0">
                <a:latin typeface="Tw Cen MT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946985" y="1516624"/>
            <a:ext cx="167436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b="1" dirty="0">
                <a:solidFill>
                  <a:prstClr val="black"/>
                </a:solidFill>
                <a:effectLst>
                  <a:glow rad="127000">
                    <a:srgbClr val="00FFFF"/>
                  </a:glow>
                </a:effectLst>
                <a:latin typeface="Tw Cen MT" pitchFamily="34" charset="0"/>
              </a:rPr>
              <a:t>Heating</a:t>
            </a:r>
          </a:p>
        </p:txBody>
      </p:sp>
    </p:spTree>
    <p:extLst>
      <p:ext uri="{BB962C8B-B14F-4D97-AF65-F5344CB8AC3E}">
        <p14:creationId xmlns:p14="http://schemas.microsoft.com/office/powerpoint/2010/main" val="180277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6261" y="2201176"/>
            <a:ext cx="1139555" cy="84979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9322" y="690264"/>
            <a:ext cx="1687782" cy="126583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23139" y="3562349"/>
            <a:ext cx="685800" cy="934851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Can 5"/>
          <p:cNvSpPr/>
          <p:nvPr/>
        </p:nvSpPr>
        <p:spPr>
          <a:xfrm rot="16200000">
            <a:off x="1446278" y="592075"/>
            <a:ext cx="1296924" cy="2208276"/>
          </a:xfrm>
          <a:prstGeom prst="can">
            <a:avLst>
              <a:gd name="adj" fmla="val 49632"/>
            </a:avLst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prstClr val="white"/>
              </a:solidFill>
              <a:latin typeface="Tw Cen MT" pitchFamily="34" charset="0"/>
            </a:endParaRPr>
          </a:p>
        </p:txBody>
      </p:sp>
      <p:sp>
        <p:nvSpPr>
          <p:cNvPr id="7" name="Flowchart: Connector 6"/>
          <p:cNvSpPr/>
          <p:nvPr/>
        </p:nvSpPr>
        <p:spPr>
          <a:xfrm>
            <a:off x="1706880" y="1171195"/>
            <a:ext cx="228600" cy="228600"/>
          </a:xfrm>
          <a:prstGeom prst="flowChartConnector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rgbClr val="FF0000"/>
              </a:solidFill>
              <a:latin typeface="Tw Cen MT" pitchFamily="34" charset="0"/>
            </a:endParaRPr>
          </a:p>
        </p:txBody>
      </p:sp>
      <p:sp>
        <p:nvSpPr>
          <p:cNvPr id="8" name="Flowchart: Connector 7"/>
          <p:cNvSpPr/>
          <p:nvPr/>
        </p:nvSpPr>
        <p:spPr>
          <a:xfrm>
            <a:off x="2209800" y="1506475"/>
            <a:ext cx="228600" cy="228600"/>
          </a:xfrm>
          <a:prstGeom prst="flowChartConnector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rgbClr val="FF0000"/>
              </a:solidFill>
              <a:latin typeface="Tw Cen MT" pitchFamily="34" charset="0"/>
            </a:endParaRPr>
          </a:p>
        </p:txBody>
      </p:sp>
      <p:sp>
        <p:nvSpPr>
          <p:cNvPr id="9" name="Flowchart: Connector 8"/>
          <p:cNvSpPr/>
          <p:nvPr/>
        </p:nvSpPr>
        <p:spPr>
          <a:xfrm>
            <a:off x="1828800" y="1735075"/>
            <a:ext cx="228600" cy="228600"/>
          </a:xfrm>
          <a:prstGeom prst="flowChartConnector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rgbClr val="FF0000"/>
              </a:solidFill>
              <a:latin typeface="Tw Cen MT" pitchFamily="34" charset="0"/>
            </a:endParaRPr>
          </a:p>
        </p:txBody>
      </p:sp>
      <p:sp>
        <p:nvSpPr>
          <p:cNvPr id="10" name="Flowchart: Connector 9"/>
          <p:cNvSpPr/>
          <p:nvPr/>
        </p:nvSpPr>
        <p:spPr>
          <a:xfrm>
            <a:off x="2362200" y="1125475"/>
            <a:ext cx="228600" cy="228600"/>
          </a:xfrm>
          <a:prstGeom prst="flowChartConnector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rgbClr val="FF0000"/>
              </a:solidFill>
              <a:latin typeface="Tw Cen MT" pitchFamily="34" charset="0"/>
            </a:endParaRPr>
          </a:p>
        </p:txBody>
      </p:sp>
      <p:sp>
        <p:nvSpPr>
          <p:cNvPr id="11" name="Flowchart: Connector 10"/>
          <p:cNvSpPr/>
          <p:nvPr/>
        </p:nvSpPr>
        <p:spPr>
          <a:xfrm>
            <a:off x="2286000" y="2039875"/>
            <a:ext cx="228600" cy="228600"/>
          </a:xfrm>
          <a:prstGeom prst="flowChartConnector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rgbClr val="FF0000"/>
              </a:solidFill>
              <a:latin typeface="Tw Cen MT" pitchFamily="34" charset="0"/>
            </a:endParaRPr>
          </a:p>
        </p:txBody>
      </p:sp>
      <p:sp>
        <p:nvSpPr>
          <p:cNvPr id="12" name="Flowchart: Connector 11"/>
          <p:cNvSpPr/>
          <p:nvPr/>
        </p:nvSpPr>
        <p:spPr>
          <a:xfrm>
            <a:off x="2819400" y="1354075"/>
            <a:ext cx="228600" cy="228600"/>
          </a:xfrm>
          <a:prstGeom prst="flowChartConnector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rgbClr val="FF0000"/>
              </a:solidFill>
              <a:latin typeface="Tw Cen MT" pitchFamily="34" charset="0"/>
            </a:endParaRPr>
          </a:p>
        </p:txBody>
      </p:sp>
      <p:sp>
        <p:nvSpPr>
          <p:cNvPr id="13" name="Flowchart: Connector 12"/>
          <p:cNvSpPr/>
          <p:nvPr/>
        </p:nvSpPr>
        <p:spPr>
          <a:xfrm>
            <a:off x="2743200" y="1811275"/>
            <a:ext cx="228600" cy="228600"/>
          </a:xfrm>
          <a:prstGeom prst="flowChartConnector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rgbClr val="FF0000"/>
              </a:solidFill>
              <a:latin typeface="Tw Cen MT" pitchFamily="34" charset="0"/>
            </a:endParaRPr>
          </a:p>
        </p:txBody>
      </p:sp>
      <p:sp>
        <p:nvSpPr>
          <p:cNvPr id="14" name="Flowchart: Connector 13"/>
          <p:cNvSpPr/>
          <p:nvPr/>
        </p:nvSpPr>
        <p:spPr>
          <a:xfrm>
            <a:off x="2805113" y="1109663"/>
            <a:ext cx="152400" cy="1524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prstClr val="white"/>
              </a:solidFill>
              <a:latin typeface="Tw Cen MT" pitchFamily="34" charset="0"/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2698750" y="1581150"/>
            <a:ext cx="152400" cy="1524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prstClr val="white"/>
              </a:solidFill>
              <a:latin typeface="Tw Cen MT" pitchFamily="34" charset="0"/>
            </a:endParaRPr>
          </a:p>
        </p:txBody>
      </p:sp>
      <p:sp>
        <p:nvSpPr>
          <p:cNvPr id="16" name="Flowchart: Connector 15"/>
          <p:cNvSpPr/>
          <p:nvPr/>
        </p:nvSpPr>
        <p:spPr>
          <a:xfrm>
            <a:off x="2697163" y="2100263"/>
            <a:ext cx="152400" cy="1524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prstClr val="white"/>
              </a:solidFill>
              <a:latin typeface="Tw Cen MT" pitchFamily="34" charset="0"/>
            </a:endParaRPr>
          </a:p>
        </p:txBody>
      </p:sp>
      <p:sp>
        <p:nvSpPr>
          <p:cNvPr id="17" name="Flowchart: Connector 16"/>
          <p:cNvSpPr/>
          <p:nvPr/>
        </p:nvSpPr>
        <p:spPr>
          <a:xfrm>
            <a:off x="2087563" y="1168401"/>
            <a:ext cx="152400" cy="1524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prstClr val="white"/>
              </a:solidFill>
              <a:latin typeface="Tw Cen MT" pitchFamily="34" charset="0"/>
            </a:endParaRPr>
          </a:p>
        </p:txBody>
      </p:sp>
      <p:sp>
        <p:nvSpPr>
          <p:cNvPr id="18" name="Flowchart: Connector 17"/>
          <p:cNvSpPr/>
          <p:nvPr/>
        </p:nvSpPr>
        <p:spPr>
          <a:xfrm>
            <a:off x="2087563" y="1841501"/>
            <a:ext cx="152400" cy="1524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prstClr val="white"/>
              </a:solidFill>
              <a:latin typeface="Tw Cen MT" pitchFamily="34" charset="0"/>
            </a:endParaRPr>
          </a:p>
        </p:txBody>
      </p:sp>
      <p:sp>
        <p:nvSpPr>
          <p:cNvPr id="19" name="Flowchart: Connector 18"/>
          <p:cNvSpPr/>
          <p:nvPr/>
        </p:nvSpPr>
        <p:spPr>
          <a:xfrm>
            <a:off x="1935163" y="1474787"/>
            <a:ext cx="152400" cy="1524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prstClr val="white"/>
              </a:solidFill>
              <a:latin typeface="Tw Cen MT" pitchFamily="34" charset="0"/>
            </a:endParaRPr>
          </a:p>
        </p:txBody>
      </p:sp>
      <p:sp>
        <p:nvSpPr>
          <p:cNvPr id="20" name="Flowchart: Connector 19"/>
          <p:cNvSpPr/>
          <p:nvPr/>
        </p:nvSpPr>
        <p:spPr>
          <a:xfrm>
            <a:off x="1782763" y="2100263"/>
            <a:ext cx="152400" cy="15240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prstClr val="white"/>
              </a:solidFill>
              <a:latin typeface="Tw Cen MT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rot="10800000">
            <a:off x="2544763" y="2008189"/>
            <a:ext cx="228600" cy="13811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0800000" flipV="1">
            <a:off x="2544763" y="1628776"/>
            <a:ext cx="228600" cy="150813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0800000">
            <a:off x="2544763" y="1171575"/>
            <a:ext cx="336550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163763" y="1747838"/>
            <a:ext cx="228600" cy="13811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3440000" flipH="1">
            <a:off x="1920875" y="2062163"/>
            <a:ext cx="242888" cy="22860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163763" y="1217615"/>
            <a:ext cx="304800" cy="257175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706563" y="1536701"/>
            <a:ext cx="304800" cy="14288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60"/>
          <p:cNvGrpSpPr>
            <a:grpSpLocks/>
          </p:cNvGrpSpPr>
          <p:nvPr/>
        </p:nvGrpSpPr>
        <p:grpSpPr bwMode="auto">
          <a:xfrm>
            <a:off x="533400" y="1685927"/>
            <a:ext cx="3124200" cy="1571627"/>
            <a:chOff x="1371600" y="3503611"/>
            <a:chExt cx="3124201" cy="1572294"/>
          </a:xfrm>
        </p:grpSpPr>
        <p:cxnSp>
          <p:nvCxnSpPr>
            <p:cNvPr id="29" name="Straight Connector 28"/>
            <p:cNvCxnSpPr/>
            <p:nvPr/>
          </p:nvCxnSpPr>
          <p:spPr>
            <a:xfrm rot="10800000">
              <a:off x="1371600" y="3505200"/>
              <a:ext cx="762000" cy="1588"/>
            </a:xfrm>
            <a:prstGeom prst="line">
              <a:avLst/>
            </a:prstGeom>
            <a:ln w="25400">
              <a:solidFill>
                <a:srgbClr val="1050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 flipH="1" flipV="1">
              <a:off x="3834333" y="4152381"/>
              <a:ext cx="1295951" cy="1587"/>
            </a:xfrm>
            <a:prstGeom prst="line">
              <a:avLst/>
            </a:prstGeom>
            <a:ln w="25400">
              <a:solidFill>
                <a:srgbClr val="1050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0800000">
              <a:off x="4038601" y="3503611"/>
              <a:ext cx="457200" cy="1589"/>
            </a:xfrm>
            <a:prstGeom prst="line">
              <a:avLst/>
            </a:prstGeom>
            <a:ln w="25400">
              <a:solidFill>
                <a:srgbClr val="1050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 flipH="1" flipV="1">
              <a:off x="738707" y="4152381"/>
              <a:ext cx="1295951" cy="1587"/>
            </a:xfrm>
            <a:prstGeom prst="line">
              <a:avLst/>
            </a:prstGeom>
            <a:ln w="25400">
              <a:solidFill>
                <a:srgbClr val="1050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0800000" flipH="1" flipV="1">
              <a:off x="1371600" y="4801150"/>
              <a:ext cx="1508125" cy="1588"/>
            </a:xfrm>
            <a:prstGeom prst="line">
              <a:avLst/>
            </a:prstGeom>
            <a:ln w="25400">
              <a:solidFill>
                <a:srgbClr val="1050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10800000" flipH="1" flipV="1">
              <a:off x="2987676" y="4801150"/>
              <a:ext cx="1508125" cy="1588"/>
            </a:xfrm>
            <a:prstGeom prst="line">
              <a:avLst/>
            </a:prstGeom>
            <a:ln w="25400">
              <a:solidFill>
                <a:srgbClr val="1050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 flipH="1" flipV="1">
              <a:off x="2622434" y="4801151"/>
              <a:ext cx="547920" cy="1588"/>
            </a:xfrm>
            <a:prstGeom prst="line">
              <a:avLst/>
            </a:prstGeom>
            <a:ln w="25400">
              <a:solidFill>
                <a:srgbClr val="1050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 flipH="1" flipV="1">
              <a:off x="2835217" y="4799562"/>
              <a:ext cx="274755" cy="1588"/>
            </a:xfrm>
            <a:prstGeom prst="line">
              <a:avLst/>
            </a:prstGeom>
            <a:ln w="25400">
              <a:solidFill>
                <a:srgbClr val="1050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40"/>
            <p:cNvSpPr txBox="1">
              <a:spLocks noChangeArrowheads="1"/>
            </p:cNvSpPr>
            <p:nvPr/>
          </p:nvSpPr>
          <p:spPr bwMode="auto">
            <a:xfrm>
              <a:off x="2595518" y="4419600"/>
              <a:ext cx="356188" cy="400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  <a:latin typeface="Tw Cen MT" pitchFamily="34" charset="0"/>
                </a:rPr>
                <a:t>+</a:t>
              </a:r>
            </a:p>
          </p:txBody>
        </p:sp>
        <p:sp>
          <p:nvSpPr>
            <p:cNvPr id="38" name="TextBox 41"/>
            <p:cNvSpPr txBox="1">
              <a:spLocks noChangeArrowheads="1"/>
            </p:cNvSpPr>
            <p:nvPr/>
          </p:nvSpPr>
          <p:spPr bwMode="auto">
            <a:xfrm>
              <a:off x="2976518" y="4387642"/>
              <a:ext cx="264816" cy="400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  <a:latin typeface="Tw Cen MT" pitchFamily="34" charset="0"/>
                </a:rPr>
                <a:t>-</a:t>
              </a:r>
            </a:p>
          </p:txBody>
        </p:sp>
      </p:grpSp>
      <p:cxnSp>
        <p:nvCxnSpPr>
          <p:cNvPr id="39" name="Straight Arrow Connector 38"/>
          <p:cNvCxnSpPr/>
          <p:nvPr/>
        </p:nvCxnSpPr>
        <p:spPr>
          <a:xfrm rot="10800000">
            <a:off x="2546350" y="1169989"/>
            <a:ext cx="336550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10800000">
            <a:off x="2441575" y="1643063"/>
            <a:ext cx="336550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10800000">
            <a:off x="2438400" y="2160589"/>
            <a:ext cx="336550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10800000">
            <a:off x="1828800" y="1230313"/>
            <a:ext cx="336550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10800000">
            <a:off x="1828800" y="1903413"/>
            <a:ext cx="336550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10800000">
            <a:off x="1676400" y="1536701"/>
            <a:ext cx="336550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0800000">
            <a:off x="1524000" y="2160589"/>
            <a:ext cx="336550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604383" y="1211818"/>
            <a:ext cx="1558247" cy="369332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16E6"/>
                </a:solidFill>
                <a:latin typeface="Tw Cen MT" pitchFamily="34" charset="0"/>
              </a:rPr>
              <a:t>Kinetic energy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rot="5400000">
            <a:off x="5193801" y="1874601"/>
            <a:ext cx="379413" cy="0"/>
          </a:xfrm>
          <a:prstGeom prst="straightConnector1">
            <a:avLst/>
          </a:prstGeom>
          <a:ln w="57150">
            <a:solidFill>
              <a:srgbClr val="C0000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4824700" y="2110343"/>
            <a:ext cx="1117614" cy="369332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16E6"/>
                </a:solidFill>
                <a:latin typeface="Tw Cen MT" pitchFamily="34" charset="0"/>
              </a:rPr>
              <a:t>Collisions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rot="5400000">
            <a:off x="5193007" y="2789793"/>
            <a:ext cx="381000" cy="0"/>
          </a:xfrm>
          <a:prstGeom prst="straightConnector1">
            <a:avLst/>
          </a:prstGeom>
          <a:ln w="57150">
            <a:solidFill>
              <a:srgbClr val="C0000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4262944" y="3037443"/>
            <a:ext cx="2241126" cy="369332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16E6"/>
                </a:solidFill>
                <a:latin typeface="Tw Cen MT" pitchFamily="34" charset="0"/>
              </a:rPr>
              <a:t>Loss in kinetic energy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rot="5400000">
            <a:off x="5193007" y="3656858"/>
            <a:ext cx="381000" cy="0"/>
          </a:xfrm>
          <a:prstGeom prst="straightConnector1">
            <a:avLst/>
          </a:prstGeom>
          <a:ln w="57150">
            <a:solidFill>
              <a:srgbClr val="C0000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4707874" y="3955018"/>
            <a:ext cx="1351267" cy="369332"/>
          </a:xfrm>
          <a:prstGeom prst="rect">
            <a:avLst/>
          </a:prstGeom>
          <a:solidFill>
            <a:srgbClr val="FFFFCC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16E6"/>
                </a:solidFill>
                <a:latin typeface="Tw Cen MT" pitchFamily="34" charset="0"/>
              </a:rPr>
              <a:t>Heat energy</a:t>
            </a:r>
          </a:p>
        </p:txBody>
      </p:sp>
      <p:sp>
        <p:nvSpPr>
          <p:cNvPr id="99" name="Text Box 6"/>
          <p:cNvSpPr txBox="1">
            <a:spLocks noChangeArrowheads="1"/>
          </p:cNvSpPr>
          <p:nvPr/>
        </p:nvSpPr>
        <p:spPr bwMode="auto">
          <a:xfrm>
            <a:off x="2270179" y="416682"/>
            <a:ext cx="4603642" cy="408623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w Cen MT" pitchFamily="34" charset="0"/>
              </a:rPr>
              <a:t>Heating Effect of Electric Current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74412" y="3393559"/>
            <a:ext cx="3531102" cy="1594151"/>
            <a:chOff x="1151429" y="5075763"/>
            <a:chExt cx="3531102" cy="1594151"/>
          </a:xfrm>
        </p:grpSpPr>
        <p:sp>
          <p:nvSpPr>
            <p:cNvPr id="94" name="Cloud Callout 93"/>
            <p:cNvSpPr/>
            <p:nvPr/>
          </p:nvSpPr>
          <p:spPr>
            <a:xfrm>
              <a:off x="1178309" y="5075763"/>
              <a:ext cx="3481359" cy="1594151"/>
            </a:xfrm>
            <a:prstGeom prst="wedgeRoundRectCallout">
              <a:avLst>
                <a:gd name="adj1" fmla="val 34437"/>
                <a:gd name="adj2" fmla="val -4220"/>
                <a:gd name="adj3" fmla="val 16667"/>
              </a:avLst>
            </a:prstGeom>
            <a:solidFill>
              <a:srgbClr val="00B050"/>
            </a:soli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5" name="Text Box 3"/>
            <p:cNvSpPr txBox="1">
              <a:spLocks noChangeArrowheads="1"/>
            </p:cNvSpPr>
            <p:nvPr/>
          </p:nvSpPr>
          <p:spPr bwMode="auto">
            <a:xfrm>
              <a:off x="1151429" y="5209341"/>
              <a:ext cx="3531102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glow rad="101600">
                      <a:schemeClr val="tx1"/>
                    </a:glow>
                  </a:effectLst>
                  <a:latin typeface="Tw Cen MT" pitchFamily="34" charset="0"/>
                </a:rPr>
                <a:t>But, according to law of conservation of energy, energy cannot be destroyed hence, this loss in kinetic energy is converted into heat energy</a:t>
              </a:r>
              <a:endParaRPr lang="en-US" sz="1600" b="1" dirty="0">
                <a:solidFill>
                  <a:schemeClr val="bg1"/>
                </a:solidFill>
                <a:effectLst>
                  <a:glow rad="101600">
                    <a:schemeClr val="tx1"/>
                  </a:glow>
                </a:effectLst>
                <a:latin typeface="Tw Cen MT" pitchFamily="34" charset="0"/>
              </a:endParaRPr>
            </a:p>
          </p:txBody>
        </p:sp>
      </p:grpSp>
      <p:grpSp>
        <p:nvGrpSpPr>
          <p:cNvPr id="96" name="Group 76"/>
          <p:cNvGrpSpPr>
            <a:grpSpLocks/>
          </p:cNvGrpSpPr>
          <p:nvPr/>
        </p:nvGrpSpPr>
        <p:grpSpPr bwMode="auto">
          <a:xfrm>
            <a:off x="3962400" y="960119"/>
            <a:ext cx="3578858" cy="798831"/>
            <a:chOff x="5511043" y="1366155"/>
            <a:chExt cx="3731149" cy="769244"/>
          </a:xfrm>
        </p:grpSpPr>
        <p:grpSp>
          <p:nvGrpSpPr>
            <p:cNvPr id="97" name="Group 53"/>
            <p:cNvGrpSpPr>
              <a:grpSpLocks/>
            </p:cNvGrpSpPr>
            <p:nvPr/>
          </p:nvGrpSpPr>
          <p:grpSpPr bwMode="auto">
            <a:xfrm>
              <a:off x="5511043" y="1540122"/>
              <a:ext cx="919265" cy="467783"/>
              <a:chOff x="6348920" y="3755298"/>
              <a:chExt cx="1313236" cy="623711"/>
            </a:xfrm>
          </p:grpSpPr>
          <p:sp>
            <p:nvSpPr>
              <p:cNvPr id="102" name="Down Ribbon 83"/>
              <p:cNvSpPr>
                <a:spLocks noChangeArrowheads="1"/>
              </p:cNvSpPr>
              <p:nvPr/>
            </p:nvSpPr>
            <p:spPr bwMode="auto">
              <a:xfrm>
                <a:off x="6348920" y="3755298"/>
                <a:ext cx="1313236" cy="623711"/>
              </a:xfrm>
              <a:prstGeom prst="ribbon">
                <a:avLst>
                  <a:gd name="adj1" fmla="val 17647"/>
                  <a:gd name="adj2" fmla="val 53241"/>
                </a:avLst>
              </a:prstGeom>
              <a:solidFill>
                <a:srgbClr val="FFC000"/>
              </a:solidFill>
              <a:ln w="3175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defRPr/>
                </a:pPr>
                <a:endParaRPr lang="en-US" sz="2000" kern="0" dirty="0">
                  <a:solidFill>
                    <a:srgbClr val="FFFFFF"/>
                  </a:solidFill>
                  <a:latin typeface="Tw Cen MT" pitchFamily="34" charset="0"/>
                </a:endParaRPr>
              </a:p>
            </p:txBody>
          </p:sp>
          <p:sp>
            <p:nvSpPr>
              <p:cNvPr id="103" name="Flowchart: Connector 102"/>
              <p:cNvSpPr/>
              <p:nvPr/>
            </p:nvSpPr>
            <p:spPr>
              <a:xfrm>
                <a:off x="6821793" y="3946487"/>
                <a:ext cx="367491" cy="367490"/>
              </a:xfrm>
              <a:prstGeom prst="flowChartConnector">
                <a:avLst/>
              </a:prstGeom>
              <a:solidFill>
                <a:srgbClr val="0033CC"/>
              </a:solidFill>
              <a:ln w="3175" cap="flat" cmpd="sng" algn="ctr">
                <a:solidFill>
                  <a:sysClr val="windowText" lastClr="000000"/>
                </a:solidFill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sz="2000" kern="0" dirty="0">
                  <a:solidFill>
                    <a:srgbClr val="FFFF00"/>
                  </a:solidFill>
                  <a:latin typeface="Tw Cen MT" pitchFamily="34" charset="0"/>
                </a:endParaRPr>
              </a:p>
            </p:txBody>
          </p:sp>
        </p:grpSp>
        <p:grpSp>
          <p:nvGrpSpPr>
            <p:cNvPr id="98" name="Group 62"/>
            <p:cNvGrpSpPr>
              <a:grpSpLocks/>
            </p:cNvGrpSpPr>
            <p:nvPr/>
          </p:nvGrpSpPr>
          <p:grpSpPr bwMode="auto">
            <a:xfrm>
              <a:off x="6477000" y="1366155"/>
              <a:ext cx="2765192" cy="769244"/>
              <a:chOff x="6324604" y="5121723"/>
              <a:chExt cx="3253169" cy="1005934"/>
            </a:xfrm>
          </p:grpSpPr>
          <p:sp>
            <p:nvSpPr>
              <p:cNvPr id="100" name="Horizontal Scroll 81"/>
              <p:cNvSpPr>
                <a:spLocks noChangeArrowheads="1"/>
              </p:cNvSpPr>
              <p:nvPr/>
            </p:nvSpPr>
            <p:spPr bwMode="auto">
              <a:xfrm>
                <a:off x="6324604" y="5121723"/>
                <a:ext cx="3082272" cy="1005934"/>
              </a:xfrm>
              <a:prstGeom prst="horizontalScroll">
                <a:avLst>
                  <a:gd name="adj" fmla="val 11794"/>
                </a:avLst>
              </a:prstGeom>
              <a:solidFill>
                <a:srgbClr val="FFC000"/>
              </a:solidFill>
              <a:ln w="3175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defRPr/>
                </a:pPr>
                <a:endParaRPr lang="en-US" sz="2000" kern="0" dirty="0">
                  <a:solidFill>
                    <a:srgbClr val="FFFFFF"/>
                  </a:solidFill>
                  <a:latin typeface="Tw Cen MT" pitchFamily="34" charset="0"/>
                </a:endParaRPr>
              </a:p>
            </p:txBody>
          </p:sp>
          <p:sp>
            <p:nvSpPr>
              <p:cNvPr id="101" name="TextBox 82"/>
              <p:cNvSpPr txBox="1">
                <a:spLocks noChangeArrowheads="1"/>
              </p:cNvSpPr>
              <p:nvPr/>
            </p:nvSpPr>
            <p:spPr bwMode="auto">
              <a:xfrm>
                <a:off x="6465717" y="5296918"/>
                <a:ext cx="3112056" cy="736382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defRPr/>
                </a:pPr>
                <a:r>
                  <a:rPr lang="en-US" sz="2000" b="1" kern="0" dirty="0">
                    <a:solidFill>
                      <a:sysClr val="windowText" lastClr="000000"/>
                    </a:solidFill>
                    <a:latin typeface="Tw Cen MT" pitchFamily="34" charset="0"/>
                  </a:rPr>
                  <a:t>Atoms in the state </a:t>
                </a:r>
                <a:r>
                  <a:rPr lang="en-US" sz="2000" b="1" kern="0" dirty="0" smtClean="0">
                    <a:solidFill>
                      <a:sysClr val="windowText" lastClr="000000"/>
                    </a:solidFill>
                    <a:latin typeface="Tw Cen MT" pitchFamily="34" charset="0"/>
                  </a:rPr>
                  <a:t>of vibration</a:t>
                </a:r>
                <a:endParaRPr lang="en-US" sz="2000" b="1" kern="0" dirty="0">
                  <a:solidFill>
                    <a:sysClr val="windowText" lastClr="000000"/>
                  </a:solidFill>
                  <a:latin typeface="Tw Cen MT" pitchFamily="34" charset="0"/>
                </a:endParaRPr>
              </a:p>
            </p:txBody>
          </p:sp>
        </p:grpSp>
      </p:grpSp>
      <p:grpSp>
        <p:nvGrpSpPr>
          <p:cNvPr id="104" name="Group 100"/>
          <p:cNvGrpSpPr>
            <a:grpSpLocks/>
          </p:cNvGrpSpPr>
          <p:nvPr/>
        </p:nvGrpSpPr>
        <p:grpSpPr bwMode="auto">
          <a:xfrm>
            <a:off x="4030983" y="1645920"/>
            <a:ext cx="4302757" cy="925830"/>
            <a:chOff x="5572398" y="1638301"/>
            <a:chExt cx="4302757" cy="925829"/>
          </a:xfrm>
          <a:solidFill>
            <a:srgbClr val="FFC000"/>
          </a:solidFill>
        </p:grpSpPr>
        <p:grpSp>
          <p:nvGrpSpPr>
            <p:cNvPr id="105" name="Group 85"/>
            <p:cNvGrpSpPr>
              <a:grpSpLocks/>
            </p:cNvGrpSpPr>
            <p:nvPr/>
          </p:nvGrpSpPr>
          <p:grpSpPr bwMode="auto">
            <a:xfrm>
              <a:off x="5572398" y="1638301"/>
              <a:ext cx="4302757" cy="925829"/>
              <a:chOff x="5582542" y="304801"/>
              <a:chExt cx="4485854" cy="891539"/>
            </a:xfrm>
            <a:grpFill/>
          </p:grpSpPr>
          <p:sp>
            <p:nvSpPr>
              <p:cNvPr id="107" name="Down Ribbon 90"/>
              <p:cNvSpPr>
                <a:spLocks noChangeArrowheads="1"/>
              </p:cNvSpPr>
              <p:nvPr/>
            </p:nvSpPr>
            <p:spPr bwMode="auto">
              <a:xfrm>
                <a:off x="5582542" y="551427"/>
                <a:ext cx="823934" cy="470819"/>
              </a:xfrm>
              <a:prstGeom prst="ribbon">
                <a:avLst>
                  <a:gd name="adj1" fmla="val 16667"/>
                  <a:gd name="adj2" fmla="val 50000"/>
                </a:avLst>
              </a:prstGeom>
              <a:grpFill/>
              <a:ln w="3175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defRPr/>
                </a:pPr>
                <a:endParaRPr lang="en-US" sz="2000" kern="0" dirty="0">
                  <a:solidFill>
                    <a:srgbClr val="FFFFFF"/>
                  </a:solidFill>
                  <a:latin typeface="Tw Cen MT" pitchFamily="34" charset="0"/>
                </a:endParaRPr>
              </a:p>
            </p:txBody>
          </p:sp>
          <p:grpSp>
            <p:nvGrpSpPr>
              <p:cNvPr id="108" name="Group 59"/>
              <p:cNvGrpSpPr>
                <a:grpSpLocks/>
              </p:cNvGrpSpPr>
              <p:nvPr/>
            </p:nvGrpSpPr>
            <p:grpSpPr bwMode="auto">
              <a:xfrm>
                <a:off x="6476999" y="304801"/>
                <a:ext cx="3591397" cy="891539"/>
                <a:chOff x="5714997" y="304801"/>
                <a:chExt cx="4225172" cy="1165859"/>
              </a:xfrm>
              <a:grpFill/>
            </p:grpSpPr>
            <p:sp>
              <p:nvSpPr>
                <p:cNvPr id="109" name="Horizontal Scroll 88"/>
                <p:cNvSpPr>
                  <a:spLocks noChangeArrowheads="1"/>
                </p:cNvSpPr>
                <p:nvPr/>
              </p:nvSpPr>
              <p:spPr bwMode="auto">
                <a:xfrm>
                  <a:off x="5714997" y="304801"/>
                  <a:ext cx="4150850" cy="1165859"/>
                </a:xfrm>
                <a:prstGeom prst="horizontalScroll">
                  <a:avLst>
                    <a:gd name="adj" fmla="val 12170"/>
                  </a:avLst>
                </a:prstGeom>
                <a:grpFill/>
                <a:ln w="3175" algn="ctr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2000" kern="0" dirty="0">
                    <a:solidFill>
                      <a:srgbClr val="FFFFFF"/>
                    </a:solidFill>
                    <a:latin typeface="Tw Cen MT" pitchFamily="34" charset="0"/>
                  </a:endParaRPr>
                </a:p>
              </p:txBody>
            </p:sp>
            <p:sp>
              <p:nvSpPr>
                <p:cNvPr id="110" name="TextBox 89"/>
                <p:cNvSpPr txBox="1">
                  <a:spLocks noChangeArrowheads="1"/>
                </p:cNvSpPr>
                <p:nvPr/>
              </p:nvSpPr>
              <p:spPr bwMode="auto">
                <a:xfrm>
                  <a:off x="5866252" y="530027"/>
                  <a:ext cx="4073917" cy="736383"/>
                </a:xfrm>
                <a:prstGeom prst="rect">
                  <a:avLst/>
                </a:prstGeom>
                <a:noFill/>
                <a:ln w="317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80000"/>
                    </a:lnSpc>
                    <a:defRPr/>
                  </a:pPr>
                  <a:r>
                    <a:rPr lang="en-US" sz="2000" b="1" kern="0" dirty="0">
                      <a:solidFill>
                        <a:sysClr val="windowText" lastClr="000000"/>
                      </a:solidFill>
                      <a:latin typeface="Tw Cen MT" pitchFamily="34" charset="0"/>
                    </a:rPr>
                    <a:t>Free electrons in the state of random motion</a:t>
                  </a:r>
                </a:p>
              </p:txBody>
            </p:sp>
          </p:grpSp>
        </p:grpSp>
        <p:sp>
          <p:nvSpPr>
            <p:cNvPr id="106" name="Flowchart: Connector 105"/>
            <p:cNvSpPr/>
            <p:nvPr/>
          </p:nvSpPr>
          <p:spPr>
            <a:xfrm>
              <a:off x="5902531" y="2114894"/>
              <a:ext cx="149134" cy="152400"/>
            </a:xfrm>
            <a:prstGeom prst="flowChartConnector">
              <a:avLst/>
            </a:prstGeom>
            <a:solidFill>
              <a:sysClr val="windowText" lastClr="000000"/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anchor="ctr"/>
            <a:lstStyle/>
            <a:p>
              <a:pPr algn="ctr">
                <a:defRPr/>
              </a:pPr>
              <a:endParaRPr lang="en-US" sz="2000" kern="0" dirty="0">
                <a:solidFill>
                  <a:srgbClr val="FF0000"/>
                </a:solidFill>
                <a:latin typeface="Tw Cen MT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055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46" grpId="0" animBg="1"/>
      <p:bldP spid="48" grpId="0" animBg="1"/>
      <p:bldP spid="50" grpId="0" animBg="1"/>
      <p:bldP spid="52" grpId="0" animBg="1"/>
      <p:bldP spid="9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Documents and Settings\ABC\Desktop\Joule_James_sitting.jpg"/>
          <p:cNvPicPr>
            <a:picLocks noChangeAspect="1" noChangeArrowheads="1"/>
          </p:cNvPicPr>
          <p:nvPr/>
        </p:nvPicPr>
        <p:blipFill>
          <a:blip r:embed="rId3" cstate="print"/>
          <a:srcRect b="8678"/>
          <a:stretch>
            <a:fillRect/>
          </a:stretch>
        </p:blipFill>
        <p:spPr bwMode="auto">
          <a:xfrm>
            <a:off x="3096383" y="735118"/>
            <a:ext cx="2951235" cy="37241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132617" y="4494494"/>
            <a:ext cx="87876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JOULE</a:t>
            </a: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567676" y="273050"/>
            <a:ext cx="1506883" cy="408623"/>
          </a:xfrm>
          <a:prstGeom prst="round2DiagRect">
            <a:avLst/>
          </a:prstGeom>
          <a:solidFill>
            <a:srgbClr val="CC00FF"/>
          </a:solidFill>
          <a:ln>
            <a:solidFill>
              <a:schemeClr val="tx1"/>
            </a:solidFill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chemeClr val="bg1"/>
                </a:solidFill>
                <a:latin typeface="Tw Cen MT" pitchFamily="34" charset="0"/>
              </a:rPr>
              <a:t>JOULE’S LAW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42274" y="714842"/>
            <a:ext cx="3402411" cy="646986"/>
          </a:xfrm>
          <a:prstGeom prst="roundRect">
            <a:avLst/>
          </a:prstGeom>
          <a:gradFill>
            <a:gsLst>
              <a:gs pos="0">
                <a:srgbClr val="FFFF00"/>
              </a:gs>
              <a:gs pos="100000">
                <a:schemeClr val="bg1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+mj-lt"/>
              </a:rPr>
              <a:t>Heat produced in a resistor is directly proportional to</a:t>
            </a:r>
            <a:endParaRPr lang="en-US" sz="1600" b="1" dirty="0">
              <a:latin typeface="+mj-lt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14020" y="1548130"/>
            <a:ext cx="2711996" cy="338554"/>
          </a:xfrm>
          <a:prstGeom prst="homePlate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600" b="1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1600" b="1" dirty="0">
                <a:latin typeface="+mj-lt"/>
              </a:rPr>
              <a:t>Square of the current (I</a:t>
            </a:r>
            <a:r>
              <a:rPr lang="en-US" sz="1600" b="1" baseline="30000" dirty="0">
                <a:latin typeface="+mj-lt"/>
              </a:rPr>
              <a:t>2</a:t>
            </a:r>
            <a:r>
              <a:rPr lang="en-US" sz="1600" b="1" dirty="0">
                <a:latin typeface="+mj-lt"/>
              </a:rPr>
              <a:t>)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14020" y="1911650"/>
            <a:ext cx="3609134" cy="338554"/>
          </a:xfrm>
          <a:prstGeom prst="homePlate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marL="285750" indent="-285750">
              <a:buFont typeface="Wingdings" pitchFamily="2" charset="2"/>
              <a:buChar char="§"/>
              <a:defRPr sz="1600" b="1">
                <a:solidFill>
                  <a:srgbClr val="0000FF"/>
                </a:solidFill>
                <a:latin typeface="Bookman Old Style" pitchFamily="18" charset="0"/>
              </a:defRPr>
            </a:lvl1pPr>
          </a:lstStyle>
          <a:p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Resistance of the conductor (R) and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14020" y="2275170"/>
            <a:ext cx="3608872" cy="338554"/>
          </a:xfrm>
          <a:prstGeom prst="homePlate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marL="285750" indent="-285750">
              <a:buFont typeface="Wingdings" pitchFamily="2" charset="2"/>
              <a:buChar char="§"/>
              <a:defRPr sz="1600" b="1">
                <a:solidFill>
                  <a:srgbClr val="0000FF"/>
                </a:solidFill>
                <a:latin typeface="Bookman Old Style" pitchFamily="18" charset="0"/>
              </a:defRPr>
            </a:lvl1pPr>
          </a:lstStyle>
          <a:p>
            <a:r>
              <a:rPr lang="en-US" dirty="0">
                <a:latin typeface="+mj-lt"/>
              </a:rPr>
              <a:t>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Time for which the current flows (t)</a:t>
            </a:r>
          </a:p>
        </p:txBody>
      </p:sp>
      <p:sp>
        <p:nvSpPr>
          <p:cNvPr id="71" name="TextBox 82"/>
          <p:cNvSpPr txBox="1"/>
          <p:nvPr/>
        </p:nvSpPr>
        <p:spPr>
          <a:xfrm>
            <a:off x="5493027" y="895350"/>
            <a:ext cx="31175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tabLst>
                <a:tab pos="1543050" algn="l"/>
              </a:tabLst>
              <a:defRPr/>
            </a:pPr>
            <a:r>
              <a:rPr lang="en-US" sz="2000" b="1" dirty="0">
                <a:solidFill>
                  <a:prstClr val="black"/>
                </a:solidFill>
                <a:latin typeface="+mj-lt"/>
              </a:rPr>
              <a:t>Substituting </a:t>
            </a:r>
            <a:r>
              <a:rPr lang="en-US" sz="2000" b="1" dirty="0" err="1">
                <a:solidFill>
                  <a:prstClr val="black"/>
                </a:solidFill>
                <a:latin typeface="+mj-lt"/>
              </a:rPr>
              <a:t>eq</a:t>
            </a:r>
            <a:r>
              <a:rPr lang="en-US" sz="2000" b="1" dirty="0">
                <a:solidFill>
                  <a:prstClr val="black"/>
                </a:solidFill>
                <a:latin typeface="+mj-lt"/>
              </a:rPr>
              <a:t> (i) and (ii) </a:t>
            </a:r>
            <a:r>
              <a:rPr lang="en-US" sz="2000" b="1" dirty="0" smtClean="0">
                <a:solidFill>
                  <a:prstClr val="black"/>
                </a:solidFill>
                <a:latin typeface="+mj-lt"/>
              </a:rPr>
              <a:t>in </a:t>
            </a:r>
            <a:r>
              <a:rPr lang="en-US" sz="2000" b="1" dirty="0" err="1" smtClean="0">
                <a:solidFill>
                  <a:prstClr val="black"/>
                </a:solidFill>
                <a:latin typeface="+mj-lt"/>
              </a:rPr>
              <a:t>eq</a:t>
            </a:r>
            <a:r>
              <a:rPr lang="en-US" sz="2000" b="1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000" b="1" dirty="0">
                <a:solidFill>
                  <a:prstClr val="black"/>
                </a:solidFill>
                <a:latin typeface="+mj-lt"/>
              </a:rPr>
              <a:t>(iii), we get</a:t>
            </a:r>
          </a:p>
        </p:txBody>
      </p:sp>
      <p:sp>
        <p:nvSpPr>
          <p:cNvPr id="72" name="TextBox 83"/>
          <p:cNvSpPr txBox="1">
            <a:spLocks noChangeArrowheads="1"/>
          </p:cNvSpPr>
          <p:nvPr/>
        </p:nvSpPr>
        <p:spPr bwMode="auto">
          <a:xfrm>
            <a:off x="5366392" y="1790702"/>
            <a:ext cx="12089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prstClr val="black"/>
                </a:solidFill>
                <a:latin typeface="Book Antiqua" pitchFamily="18" charset="0"/>
              </a:rPr>
              <a:t>W = </a:t>
            </a:r>
            <a:r>
              <a:rPr lang="en-US" b="1" dirty="0" err="1">
                <a:solidFill>
                  <a:prstClr val="black"/>
                </a:solidFill>
                <a:latin typeface="Book Antiqua" pitchFamily="18" charset="0"/>
              </a:rPr>
              <a:t>IR.It</a:t>
            </a:r>
            <a:r>
              <a:rPr lang="en-US" b="1" dirty="0">
                <a:solidFill>
                  <a:prstClr val="black"/>
                </a:solidFill>
                <a:latin typeface="Book Antiqua" pitchFamily="18" charset="0"/>
              </a:rPr>
              <a:t> </a:t>
            </a:r>
          </a:p>
        </p:txBody>
      </p:sp>
      <p:sp>
        <p:nvSpPr>
          <p:cNvPr id="73" name="TextBox 84"/>
          <p:cNvSpPr txBox="1">
            <a:spLocks noChangeArrowheads="1"/>
          </p:cNvSpPr>
          <p:nvPr/>
        </p:nvSpPr>
        <p:spPr bwMode="auto">
          <a:xfrm>
            <a:off x="5102867" y="2247902"/>
            <a:ext cx="13372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prstClr val="black"/>
                </a:solidFill>
                <a:latin typeface="Symbol" pitchFamily="18" charset="2"/>
              </a:rPr>
              <a:t>\ </a:t>
            </a:r>
            <a:r>
              <a:rPr lang="en-US" b="1" dirty="0">
                <a:solidFill>
                  <a:prstClr val="black"/>
                </a:solidFill>
                <a:latin typeface="Book Antiqua" pitchFamily="18" charset="0"/>
              </a:rPr>
              <a:t>W = I</a:t>
            </a:r>
            <a:r>
              <a:rPr lang="en-US" b="1" baseline="30000" dirty="0">
                <a:solidFill>
                  <a:prstClr val="black"/>
                </a:solidFill>
                <a:latin typeface="Book Antiqua" pitchFamily="18" charset="0"/>
              </a:rPr>
              <a:t>2</a:t>
            </a:r>
            <a:r>
              <a:rPr lang="en-US" b="1" dirty="0">
                <a:solidFill>
                  <a:prstClr val="black"/>
                </a:solidFill>
                <a:latin typeface="Book Antiqua" pitchFamily="18" charset="0"/>
              </a:rPr>
              <a:t>Rt</a:t>
            </a:r>
          </a:p>
        </p:txBody>
      </p:sp>
      <p:sp>
        <p:nvSpPr>
          <p:cNvPr id="74" name="TextBox 85"/>
          <p:cNvSpPr txBox="1">
            <a:spLocks noChangeArrowheads="1"/>
          </p:cNvSpPr>
          <p:nvPr/>
        </p:nvSpPr>
        <p:spPr bwMode="auto">
          <a:xfrm>
            <a:off x="5071162" y="2705102"/>
            <a:ext cx="19527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prstClr val="black"/>
                </a:solidFill>
                <a:latin typeface="Symbol" pitchFamily="18" charset="2"/>
              </a:rPr>
              <a:t>\</a:t>
            </a:r>
            <a:r>
              <a:rPr lang="en-US" b="1" dirty="0" smtClean="0">
                <a:solidFill>
                  <a:prstClr val="black"/>
                </a:solidFill>
                <a:latin typeface="Book Antiqua" pitchFamily="18" charset="0"/>
              </a:rPr>
              <a:t>  </a:t>
            </a:r>
            <a:r>
              <a:rPr lang="en-US" b="1" dirty="0">
                <a:solidFill>
                  <a:prstClr val="black"/>
                </a:solidFill>
                <a:latin typeface="Book Antiqua" pitchFamily="18" charset="0"/>
              </a:rPr>
              <a:t>H = I</a:t>
            </a:r>
            <a:r>
              <a:rPr lang="en-US" b="1" baseline="30000" dirty="0">
                <a:solidFill>
                  <a:prstClr val="black"/>
                </a:solidFill>
                <a:latin typeface="Book Antiqua" pitchFamily="18" charset="0"/>
              </a:rPr>
              <a:t>2</a:t>
            </a:r>
            <a:r>
              <a:rPr lang="en-US" b="1" dirty="0">
                <a:solidFill>
                  <a:prstClr val="black"/>
                </a:solidFill>
                <a:latin typeface="Book Antiqua" pitchFamily="18" charset="0"/>
              </a:rPr>
              <a:t>Rt joule</a:t>
            </a:r>
          </a:p>
        </p:txBody>
      </p:sp>
      <p:sp>
        <p:nvSpPr>
          <p:cNvPr id="79" name="Rectangle 78"/>
          <p:cNvSpPr>
            <a:spLocks noChangeArrowheads="1"/>
          </p:cNvSpPr>
          <p:nvPr/>
        </p:nvSpPr>
        <p:spPr bwMode="auto">
          <a:xfrm>
            <a:off x="6376043" y="2247902"/>
            <a:ext cx="6575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FF"/>
                </a:solidFill>
                <a:latin typeface="Tw Cen MT" pitchFamily="34" charset="0"/>
              </a:rPr>
              <a:t>joule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1960865" y="4383013"/>
            <a:ext cx="1143000" cy="371445"/>
          </a:xfrm>
          <a:prstGeom prst="roundRect">
            <a:avLst/>
          </a:prstGeom>
          <a:solidFill>
            <a:srgbClr val="CCFF3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/>
          <p:cNvSpPr/>
          <p:nvPr/>
        </p:nvSpPr>
        <p:spPr>
          <a:xfrm>
            <a:off x="517525" y="3744807"/>
            <a:ext cx="1143000" cy="371445"/>
          </a:xfrm>
          <a:prstGeom prst="roundRect">
            <a:avLst/>
          </a:prstGeom>
          <a:solidFill>
            <a:srgbClr val="66FF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519230" y="3260665"/>
            <a:ext cx="1143000" cy="371445"/>
          </a:xfrm>
          <a:prstGeom prst="roundRect">
            <a:avLst/>
          </a:prstGeom>
          <a:solidFill>
            <a:srgbClr val="FF7C8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/>
          <p:cNvGrpSpPr/>
          <p:nvPr/>
        </p:nvGrpSpPr>
        <p:grpSpPr>
          <a:xfrm>
            <a:off x="946065" y="2562225"/>
            <a:ext cx="863690" cy="746731"/>
            <a:chOff x="571500" y="1665456"/>
            <a:chExt cx="863690" cy="746731"/>
          </a:xfrm>
        </p:grpSpPr>
        <p:sp>
          <p:nvSpPr>
            <p:cNvPr id="88" name="Rectangle 87"/>
            <p:cNvSpPr/>
            <p:nvPr/>
          </p:nvSpPr>
          <p:spPr>
            <a:xfrm>
              <a:off x="571500" y="1836360"/>
              <a:ext cx="49725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prstClr val="black"/>
                  </a:solidFill>
                </a:rPr>
                <a:t>I </a:t>
              </a:r>
              <a:r>
                <a:rPr lang="en-US" sz="2000" b="1" dirty="0">
                  <a:solidFill>
                    <a:prstClr val="black"/>
                  </a:solidFill>
                </a:rPr>
                <a:t>= 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074194" y="1665456"/>
              <a:ext cx="36099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prstClr val="black"/>
                  </a:solidFill>
                </a:rPr>
                <a:t>Q</a:t>
              </a:r>
              <a:endParaRPr lang="en-US" sz="2000" b="1" dirty="0">
                <a:solidFill>
                  <a:prstClr val="black"/>
                </a:solidFill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>
              <a:off x="1052810" y="2050177"/>
              <a:ext cx="3657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/>
            <p:cNvSpPr/>
            <p:nvPr/>
          </p:nvSpPr>
          <p:spPr>
            <a:xfrm>
              <a:off x="1122359" y="2012077"/>
              <a:ext cx="2728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prstClr val="black"/>
                  </a:solidFill>
                </a:rPr>
                <a:t>t</a:t>
              </a:r>
              <a:endParaRPr lang="en-US" sz="20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92" name="Rectangle 91"/>
          <p:cNvSpPr/>
          <p:nvPr/>
        </p:nvSpPr>
        <p:spPr>
          <a:xfrm>
            <a:off x="621560" y="3258096"/>
            <a:ext cx="1040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prstClr val="black"/>
                </a:solidFill>
                <a:sym typeface="Symbol"/>
              </a:rPr>
              <a:t></a:t>
            </a:r>
            <a:r>
              <a:rPr lang="en-US" sz="2000" b="1" dirty="0" smtClean="0">
                <a:solidFill>
                  <a:prstClr val="black"/>
                </a:solidFill>
              </a:rPr>
              <a:t>Q = It </a:t>
            </a:r>
            <a:endParaRPr lang="en-US" sz="2000" b="1" dirty="0">
              <a:solidFill>
                <a:prstClr val="black"/>
              </a:solidFill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1701968" y="3239076"/>
            <a:ext cx="1138464" cy="400110"/>
            <a:chOff x="1612170" y="2457420"/>
            <a:chExt cx="1138464" cy="400110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1612170" y="2695575"/>
              <a:ext cx="750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94"/>
            <p:cNvSpPr/>
            <p:nvPr/>
          </p:nvSpPr>
          <p:spPr>
            <a:xfrm>
              <a:off x="2343150" y="2457420"/>
              <a:ext cx="4074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prstClr val="black"/>
                  </a:solidFill>
                  <a:sym typeface="Symbol"/>
                </a:rPr>
                <a:t>(</a:t>
              </a:r>
              <a:r>
                <a:rPr lang="en-US" sz="2000" b="1" dirty="0" err="1" smtClean="0">
                  <a:solidFill>
                    <a:prstClr val="black"/>
                  </a:solidFill>
                  <a:sym typeface="Symbol"/>
                </a:rPr>
                <a:t>i</a:t>
              </a:r>
              <a:r>
                <a:rPr lang="en-US" sz="2000" b="1" dirty="0" smtClean="0">
                  <a:solidFill>
                    <a:prstClr val="black"/>
                  </a:solidFill>
                  <a:sym typeface="Symbol"/>
                </a:rPr>
                <a:t>)</a:t>
              </a:r>
              <a:endParaRPr lang="en-US" sz="20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96" name="Rectangle 95"/>
          <p:cNvSpPr/>
          <p:nvPr/>
        </p:nvSpPr>
        <p:spPr>
          <a:xfrm>
            <a:off x="621560" y="3740696"/>
            <a:ext cx="1072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prstClr val="black"/>
                </a:solidFill>
                <a:sym typeface="Symbol"/>
              </a:rPr>
              <a:t></a:t>
            </a:r>
            <a:r>
              <a:rPr lang="en-US" sz="2000" b="1" dirty="0" smtClean="0">
                <a:solidFill>
                  <a:prstClr val="black"/>
                </a:solidFill>
              </a:rPr>
              <a:t>V = IR </a:t>
            </a:r>
            <a:endParaRPr lang="en-US" sz="2000" b="1" dirty="0">
              <a:solidFill>
                <a:prstClr val="black"/>
              </a:solidFill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1701138" y="3721676"/>
            <a:ext cx="1200980" cy="400110"/>
            <a:chOff x="1612170" y="2457420"/>
            <a:chExt cx="1200980" cy="400110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1612170" y="2695575"/>
              <a:ext cx="750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/>
            <p:nvPr/>
          </p:nvSpPr>
          <p:spPr>
            <a:xfrm>
              <a:off x="2343150" y="2457420"/>
              <a:ext cx="47000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prstClr val="black"/>
                  </a:solidFill>
                  <a:sym typeface="Symbol"/>
                </a:rPr>
                <a:t>(ii)</a:t>
              </a:r>
              <a:endParaRPr lang="en-US" sz="20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876830" y="4202430"/>
            <a:ext cx="911855" cy="746731"/>
            <a:chOff x="571500" y="1665456"/>
            <a:chExt cx="911855" cy="746731"/>
          </a:xfrm>
        </p:grpSpPr>
        <p:sp>
          <p:nvSpPr>
            <p:cNvPr id="101" name="Rectangle 100"/>
            <p:cNvSpPr/>
            <p:nvPr/>
          </p:nvSpPr>
          <p:spPr>
            <a:xfrm>
              <a:off x="571500" y="1836360"/>
              <a:ext cx="5806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prstClr val="black"/>
                  </a:solidFill>
                </a:rPr>
                <a:t>V </a:t>
              </a:r>
              <a:r>
                <a:rPr lang="en-US" sz="2000" b="1" dirty="0">
                  <a:solidFill>
                    <a:prstClr val="black"/>
                  </a:solidFill>
                </a:rPr>
                <a:t>= 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030652" y="1665456"/>
              <a:ext cx="41710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prstClr val="black"/>
                  </a:solidFill>
                </a:rPr>
                <a:t>W</a:t>
              </a:r>
              <a:endParaRPr lang="en-US" sz="2000" b="1" dirty="0">
                <a:solidFill>
                  <a:prstClr val="black"/>
                </a:solidFill>
              </a:endParaRPr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1052810" y="2050177"/>
              <a:ext cx="3657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/>
            <p:cNvSpPr/>
            <p:nvPr/>
          </p:nvSpPr>
          <p:spPr>
            <a:xfrm>
              <a:off x="1122359" y="2012077"/>
              <a:ext cx="36099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prstClr val="black"/>
                  </a:solidFill>
                </a:rPr>
                <a:t>Q</a:t>
              </a:r>
              <a:endParaRPr lang="en-US" sz="20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105" name="Rectangle 104"/>
          <p:cNvSpPr/>
          <p:nvPr/>
        </p:nvSpPr>
        <p:spPr>
          <a:xfrm>
            <a:off x="1966307" y="4379838"/>
            <a:ext cx="12632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prstClr val="black"/>
                </a:solidFill>
                <a:sym typeface="Symbol"/>
              </a:rPr>
              <a:t></a:t>
            </a:r>
            <a:r>
              <a:rPr lang="en-US" sz="2000" b="1" dirty="0" smtClean="0">
                <a:solidFill>
                  <a:prstClr val="black"/>
                </a:solidFill>
              </a:rPr>
              <a:t>W = VQ </a:t>
            </a:r>
            <a:endParaRPr lang="en-US" sz="2000" b="1" dirty="0">
              <a:solidFill>
                <a:prstClr val="black"/>
              </a:solidFill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3205355" y="4456997"/>
            <a:ext cx="1263498" cy="400110"/>
            <a:chOff x="1612170" y="2457420"/>
            <a:chExt cx="1263498" cy="400110"/>
          </a:xfrm>
        </p:grpSpPr>
        <p:cxnSp>
          <p:nvCxnSpPr>
            <p:cNvPr id="107" name="Straight Connector 106"/>
            <p:cNvCxnSpPr/>
            <p:nvPr/>
          </p:nvCxnSpPr>
          <p:spPr>
            <a:xfrm>
              <a:off x="1612170" y="2695575"/>
              <a:ext cx="75003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2343150" y="2457420"/>
              <a:ext cx="53251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prstClr val="black"/>
                  </a:solidFill>
                  <a:sym typeface="Symbol"/>
                </a:rPr>
                <a:t>(iii)</a:t>
              </a:r>
              <a:endParaRPr lang="en-US" sz="2000" b="1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55" name="Straight Connector 54"/>
          <p:cNvCxnSpPr/>
          <p:nvPr/>
        </p:nvCxnSpPr>
        <p:spPr>
          <a:xfrm>
            <a:off x="4876800" y="1047750"/>
            <a:ext cx="0" cy="36832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/>
          <p:cNvGrpSpPr/>
          <p:nvPr/>
        </p:nvGrpSpPr>
        <p:grpSpPr>
          <a:xfrm>
            <a:off x="3005951" y="3183993"/>
            <a:ext cx="2608509" cy="1136939"/>
            <a:chOff x="2244159" y="1750782"/>
            <a:chExt cx="2608509" cy="1136939"/>
          </a:xfrm>
        </p:grpSpPr>
        <p:sp>
          <p:nvSpPr>
            <p:cNvPr id="120" name="Rounded Rectangle 119"/>
            <p:cNvSpPr/>
            <p:nvPr/>
          </p:nvSpPr>
          <p:spPr>
            <a:xfrm>
              <a:off x="2244159" y="1750782"/>
              <a:ext cx="2608509" cy="1136939"/>
            </a:xfrm>
            <a:prstGeom prst="roundRect">
              <a:avLst/>
            </a:prstGeom>
            <a:solidFill>
              <a:srgbClr val="99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997198" y="1974445"/>
              <a:ext cx="1644627" cy="323165"/>
            </a:xfrm>
            <a:prstGeom prst="homePlate">
              <a:avLst/>
            </a:prstGeom>
            <a:solidFill>
              <a:srgbClr val="FFFF00"/>
            </a:solidFill>
            <a:ln w="38100">
              <a:solidFill>
                <a:srgbClr val="0000FF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sz="1500" b="1" dirty="0">
                <a:latin typeface="Tw Cen MT" pitchFamily="34" charset="0"/>
              </a:endParaRPr>
            </a:p>
          </p:txBody>
        </p:sp>
        <p:pic>
          <p:nvPicPr>
            <p:cNvPr id="122" name="Picture 12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358985" y="1818965"/>
              <a:ext cx="841415" cy="996264"/>
            </a:xfrm>
            <a:prstGeom prst="ellipse">
              <a:avLst/>
            </a:prstGeom>
            <a:ln w="38100" cap="rnd">
              <a:solidFill>
                <a:srgbClr val="0000FF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23" name="Rectangle 122"/>
            <p:cNvSpPr/>
            <p:nvPr/>
          </p:nvSpPr>
          <p:spPr>
            <a:xfrm>
              <a:off x="3210421" y="2376633"/>
              <a:ext cx="85151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prstClr val="black"/>
                  </a:solidFill>
                </a:rPr>
                <a:t>V </a:t>
              </a:r>
              <a:r>
                <a:rPr lang="en-US" sz="2000" b="1" dirty="0">
                  <a:solidFill>
                    <a:prstClr val="black"/>
                  </a:solidFill>
                </a:rPr>
                <a:t>= IR </a:t>
              </a: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3178174" y="1916987"/>
              <a:ext cx="134806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prstClr val="black"/>
                  </a:solidFill>
                </a:rPr>
                <a:t>Ohm’s Law</a:t>
              </a:r>
              <a:endParaRPr lang="en-US" sz="20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2981298" y="2659968"/>
            <a:ext cx="2466974" cy="1184415"/>
            <a:chOff x="2336800" y="3122468"/>
            <a:chExt cx="2466974" cy="1184415"/>
          </a:xfrm>
        </p:grpSpPr>
        <p:sp>
          <p:nvSpPr>
            <p:cNvPr id="125" name="Rounded Rectangle 124"/>
            <p:cNvSpPr/>
            <p:nvPr/>
          </p:nvSpPr>
          <p:spPr>
            <a:xfrm>
              <a:off x="2336800" y="3122468"/>
              <a:ext cx="2466974" cy="1125682"/>
            </a:xfrm>
            <a:prstGeom prst="roundRect">
              <a:avLst/>
            </a:prstGeom>
            <a:solidFill>
              <a:srgbClr val="99FF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2994024" y="3258577"/>
              <a:ext cx="1492937" cy="323165"/>
            </a:xfrm>
            <a:prstGeom prst="homePlate">
              <a:avLst/>
            </a:prstGeom>
            <a:solidFill>
              <a:srgbClr val="FFFF00"/>
            </a:solidFill>
            <a:ln w="38100">
              <a:solidFill>
                <a:srgbClr val="0000FF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latin typeface="Tw Cen MT" pitchFamily="34" charset="0"/>
                </a:rPr>
                <a:t>  Acc. To VOLT</a:t>
              </a:r>
              <a:endParaRPr lang="en-US" sz="1500" b="1" dirty="0">
                <a:latin typeface="Tw Cen MT" pitchFamily="34" charset="0"/>
              </a:endParaRPr>
            </a:p>
          </p:txBody>
        </p:sp>
        <p:pic>
          <p:nvPicPr>
            <p:cNvPr id="12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384426" y="3229649"/>
              <a:ext cx="804592" cy="953269"/>
            </a:xfrm>
            <a:prstGeom prst="ellipse">
              <a:avLst/>
            </a:prstGeom>
            <a:ln w="38100" cap="sq">
              <a:solidFill>
                <a:srgbClr val="0000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128" name="Group 127"/>
            <p:cNvGrpSpPr/>
            <p:nvPr/>
          </p:nvGrpSpPr>
          <p:grpSpPr>
            <a:xfrm>
              <a:off x="3238381" y="3560152"/>
              <a:ext cx="876254" cy="746731"/>
              <a:chOff x="571500" y="1874540"/>
              <a:chExt cx="876254" cy="746731"/>
            </a:xfrm>
          </p:grpSpPr>
          <p:sp>
            <p:nvSpPr>
              <p:cNvPr id="129" name="Rectangle 128"/>
              <p:cNvSpPr/>
              <p:nvPr/>
            </p:nvSpPr>
            <p:spPr>
              <a:xfrm>
                <a:off x="571500" y="2045444"/>
                <a:ext cx="580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solidFill>
                      <a:prstClr val="black"/>
                    </a:solidFill>
                  </a:rPr>
                  <a:t>V </a:t>
                </a:r>
                <a:r>
                  <a:rPr lang="en-US" sz="2000" b="1" dirty="0">
                    <a:solidFill>
                      <a:prstClr val="black"/>
                    </a:solidFill>
                  </a:rPr>
                  <a:t>= </a:t>
                </a: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030652" y="1874540"/>
                <a:ext cx="4171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solidFill>
                      <a:prstClr val="black"/>
                    </a:solidFill>
                  </a:rPr>
                  <a:t>W</a:t>
                </a:r>
                <a:endParaRPr lang="en-US" sz="2000" b="1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31" name="Straight Connector 130"/>
              <p:cNvCxnSpPr/>
              <p:nvPr/>
            </p:nvCxnSpPr>
            <p:spPr>
              <a:xfrm>
                <a:off x="1052810" y="2259261"/>
                <a:ext cx="3657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Rectangle 131"/>
              <p:cNvSpPr/>
              <p:nvPr/>
            </p:nvSpPr>
            <p:spPr>
              <a:xfrm>
                <a:off x="1084259" y="2221161"/>
                <a:ext cx="3609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smtClean="0">
                    <a:solidFill>
                      <a:prstClr val="black"/>
                    </a:solidFill>
                  </a:rPr>
                  <a:t>Q</a:t>
                </a:r>
                <a:endParaRPr lang="en-US" sz="2000" b="1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41" name="Group 140"/>
          <p:cNvGrpSpPr>
            <a:grpSpLocks/>
          </p:cNvGrpSpPr>
          <p:nvPr/>
        </p:nvGrpSpPr>
        <p:grpSpPr bwMode="auto">
          <a:xfrm>
            <a:off x="6505408" y="1027594"/>
            <a:ext cx="1744812" cy="782156"/>
            <a:chOff x="6325230" y="472440"/>
            <a:chExt cx="2209170" cy="990600"/>
          </a:xfrm>
        </p:grpSpPr>
        <p:cxnSp>
          <p:nvCxnSpPr>
            <p:cNvPr id="143" name="Straight Connector 142"/>
            <p:cNvCxnSpPr/>
            <p:nvPr/>
          </p:nvCxnSpPr>
          <p:spPr>
            <a:xfrm rot="10800000">
              <a:off x="6325230" y="1447165"/>
              <a:ext cx="1066496" cy="1588"/>
            </a:xfrm>
            <a:prstGeom prst="line">
              <a:avLst/>
            </a:prstGeom>
            <a:ln w="38100">
              <a:solidFill>
                <a:srgbClr val="1E2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48"/>
            <p:cNvGrpSpPr>
              <a:grpSpLocks/>
            </p:cNvGrpSpPr>
            <p:nvPr/>
          </p:nvGrpSpPr>
          <p:grpSpPr bwMode="auto">
            <a:xfrm>
              <a:off x="6339514" y="472440"/>
              <a:ext cx="2194886" cy="990600"/>
              <a:chOff x="6339514" y="472440"/>
              <a:chExt cx="2194886" cy="990600"/>
            </a:xfrm>
          </p:grpSpPr>
          <p:cxnSp>
            <p:nvCxnSpPr>
              <p:cNvPr id="145" name="Straight Connector 144"/>
              <p:cNvCxnSpPr/>
              <p:nvPr/>
            </p:nvCxnSpPr>
            <p:spPr>
              <a:xfrm rot="10800000">
                <a:off x="7467904" y="1447165"/>
                <a:ext cx="1066496" cy="1588"/>
              </a:xfrm>
              <a:prstGeom prst="line">
                <a:avLst/>
              </a:prstGeom>
              <a:ln w="38100">
                <a:solidFill>
                  <a:srgbClr val="1E20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 rot="5400000" flipH="1" flipV="1">
                <a:off x="5851358" y="962184"/>
                <a:ext cx="977900" cy="1587"/>
              </a:xfrm>
              <a:prstGeom prst="line">
                <a:avLst/>
              </a:prstGeom>
              <a:ln w="38100">
                <a:solidFill>
                  <a:srgbClr val="1E20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 rot="5400000" flipH="1" flipV="1">
                <a:off x="8024023" y="966946"/>
                <a:ext cx="990600" cy="1588"/>
              </a:xfrm>
              <a:prstGeom prst="line">
                <a:avLst/>
              </a:prstGeom>
              <a:ln w="38100">
                <a:solidFill>
                  <a:srgbClr val="1E20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"/>
              <p:cNvCxnSpPr/>
              <p:nvPr/>
            </p:nvCxnSpPr>
            <p:spPr>
              <a:xfrm rot="10800000">
                <a:off x="6341100" y="486728"/>
                <a:ext cx="2193300" cy="1587"/>
              </a:xfrm>
              <a:prstGeom prst="line">
                <a:avLst/>
              </a:prstGeom>
              <a:ln w="38100">
                <a:solidFill>
                  <a:srgbClr val="1E20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9" name="Straight Arrow Connector 148"/>
          <p:cNvCxnSpPr/>
          <p:nvPr/>
        </p:nvCxnSpPr>
        <p:spPr>
          <a:xfrm rot="5400000" flipH="1" flipV="1">
            <a:off x="6480285" y="1410056"/>
            <a:ext cx="92075" cy="158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rot="16200000" flipH="1">
            <a:off x="8195938" y="1577537"/>
            <a:ext cx="90487" cy="158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>
            <a:spLocks noChangeArrowheads="1"/>
          </p:cNvSpPr>
          <p:nvPr/>
        </p:nvSpPr>
        <p:spPr bwMode="auto">
          <a:xfrm>
            <a:off x="6119948" y="1273401"/>
            <a:ext cx="3113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omic Sans MS" pitchFamily="66" charset="0"/>
              </a:rPr>
              <a:t>I</a:t>
            </a:r>
          </a:p>
        </p:txBody>
      </p:sp>
      <p:sp>
        <p:nvSpPr>
          <p:cNvPr id="152" name="TextBox 151"/>
          <p:cNvSpPr txBox="1">
            <a:spLocks noChangeArrowheads="1"/>
          </p:cNvSpPr>
          <p:nvPr/>
        </p:nvSpPr>
        <p:spPr bwMode="auto">
          <a:xfrm>
            <a:off x="7190796" y="647874"/>
            <a:ext cx="3738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w Cen MT" pitchFamily="34" charset="0"/>
              </a:rPr>
              <a:t>Q</a:t>
            </a:r>
          </a:p>
        </p:txBody>
      </p:sp>
      <p:sp>
        <p:nvSpPr>
          <p:cNvPr id="153" name="TextBox 152"/>
          <p:cNvSpPr txBox="1">
            <a:spLocks noChangeArrowheads="1"/>
          </p:cNvSpPr>
          <p:nvPr/>
        </p:nvSpPr>
        <p:spPr bwMode="auto">
          <a:xfrm>
            <a:off x="8298436" y="1245765"/>
            <a:ext cx="25199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w Cen MT" pitchFamily="34" charset="0"/>
              </a:rPr>
              <a:t>t</a:t>
            </a:r>
          </a:p>
        </p:txBody>
      </p: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7223047" y="2004049"/>
            <a:ext cx="3337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w Cen MT" pitchFamily="34" charset="0"/>
              </a:rPr>
              <a:t>R</a:t>
            </a:r>
          </a:p>
        </p:txBody>
      </p:sp>
      <p:grpSp>
        <p:nvGrpSpPr>
          <p:cNvPr id="155" name="Group 154"/>
          <p:cNvGrpSpPr>
            <a:grpSpLocks/>
          </p:cNvGrpSpPr>
          <p:nvPr/>
        </p:nvGrpSpPr>
        <p:grpSpPr bwMode="auto">
          <a:xfrm>
            <a:off x="6474921" y="2322157"/>
            <a:ext cx="1944328" cy="871596"/>
            <a:chOff x="6325230" y="472440"/>
            <a:chExt cx="2209170" cy="990600"/>
          </a:xfrm>
        </p:grpSpPr>
        <p:cxnSp>
          <p:nvCxnSpPr>
            <p:cNvPr id="156" name="Straight Connector 155"/>
            <p:cNvCxnSpPr/>
            <p:nvPr/>
          </p:nvCxnSpPr>
          <p:spPr>
            <a:xfrm rot="10800000">
              <a:off x="6325230" y="1447165"/>
              <a:ext cx="1066496" cy="1588"/>
            </a:xfrm>
            <a:prstGeom prst="line">
              <a:avLst/>
            </a:prstGeom>
            <a:ln w="38100">
              <a:solidFill>
                <a:srgbClr val="1E2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7" name="Group 48"/>
            <p:cNvGrpSpPr>
              <a:grpSpLocks/>
            </p:cNvGrpSpPr>
            <p:nvPr/>
          </p:nvGrpSpPr>
          <p:grpSpPr bwMode="auto">
            <a:xfrm>
              <a:off x="6339514" y="472440"/>
              <a:ext cx="2194886" cy="990600"/>
              <a:chOff x="6339514" y="472440"/>
              <a:chExt cx="2194886" cy="990600"/>
            </a:xfrm>
          </p:grpSpPr>
          <p:cxnSp>
            <p:nvCxnSpPr>
              <p:cNvPr id="158" name="Straight Connector 157"/>
              <p:cNvCxnSpPr/>
              <p:nvPr/>
            </p:nvCxnSpPr>
            <p:spPr>
              <a:xfrm rot="10800000">
                <a:off x="7467904" y="1447165"/>
                <a:ext cx="1066496" cy="1588"/>
              </a:xfrm>
              <a:prstGeom prst="line">
                <a:avLst/>
              </a:prstGeom>
              <a:ln w="38100">
                <a:solidFill>
                  <a:srgbClr val="1E20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 rot="5400000" flipH="1" flipV="1">
                <a:off x="5851358" y="962184"/>
                <a:ext cx="977900" cy="1587"/>
              </a:xfrm>
              <a:prstGeom prst="line">
                <a:avLst/>
              </a:prstGeom>
              <a:ln w="38100">
                <a:solidFill>
                  <a:srgbClr val="1E20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 rot="5400000" flipH="1" flipV="1">
                <a:off x="8024022" y="966946"/>
                <a:ext cx="990600" cy="1588"/>
              </a:xfrm>
              <a:prstGeom prst="line">
                <a:avLst/>
              </a:prstGeom>
              <a:ln w="38100">
                <a:solidFill>
                  <a:srgbClr val="1E20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38"/>
              <p:cNvCxnSpPr/>
              <p:nvPr/>
            </p:nvCxnSpPr>
            <p:spPr>
              <a:xfrm rot="10800000">
                <a:off x="6341100" y="486728"/>
                <a:ext cx="2193300" cy="1587"/>
              </a:xfrm>
              <a:prstGeom prst="line">
                <a:avLst/>
              </a:prstGeom>
              <a:ln w="38100">
                <a:solidFill>
                  <a:srgbClr val="1E20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2" name="Group 161"/>
          <p:cNvGrpSpPr>
            <a:grpSpLocks/>
          </p:cNvGrpSpPr>
          <p:nvPr/>
        </p:nvGrpSpPr>
        <p:grpSpPr bwMode="auto">
          <a:xfrm>
            <a:off x="7108694" y="2763593"/>
            <a:ext cx="644398" cy="687387"/>
            <a:chOff x="1565586" y="4387644"/>
            <a:chExt cx="644087" cy="688260"/>
          </a:xfrm>
        </p:grpSpPr>
        <p:cxnSp>
          <p:nvCxnSpPr>
            <p:cNvPr id="163" name="Straight Connector 162"/>
            <p:cNvCxnSpPr/>
            <p:nvPr/>
          </p:nvCxnSpPr>
          <p:spPr>
            <a:xfrm rot="5400000" flipH="1" flipV="1">
              <a:off x="1607948" y="4800920"/>
              <a:ext cx="548383" cy="15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rot="5400000" flipH="1" flipV="1">
              <a:off x="1804943" y="4799330"/>
              <a:ext cx="274987" cy="15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TextBox 42"/>
            <p:cNvSpPr txBox="1">
              <a:spLocks noChangeArrowheads="1"/>
            </p:cNvSpPr>
            <p:nvPr/>
          </p:nvSpPr>
          <p:spPr bwMode="auto">
            <a:xfrm>
              <a:off x="1565586" y="4419601"/>
              <a:ext cx="299937" cy="369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latin typeface="Calibri" pitchFamily="34" charset="0"/>
                </a:rPr>
                <a:t>+</a:t>
              </a:r>
            </a:p>
          </p:txBody>
        </p:sp>
        <p:sp>
          <p:nvSpPr>
            <p:cNvPr id="166" name="TextBox 43"/>
            <p:cNvSpPr txBox="1">
              <a:spLocks noChangeArrowheads="1"/>
            </p:cNvSpPr>
            <p:nvPr/>
          </p:nvSpPr>
          <p:spPr bwMode="auto">
            <a:xfrm>
              <a:off x="1946586" y="4387644"/>
              <a:ext cx="263087" cy="400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Calibri" pitchFamily="34" charset="0"/>
                </a:rPr>
                <a:t>-</a:t>
              </a:r>
            </a:p>
          </p:txBody>
        </p:sp>
      </p:grpSp>
      <p:cxnSp>
        <p:nvCxnSpPr>
          <p:cNvPr id="167" name="Straight Arrow Connector 166"/>
          <p:cNvCxnSpPr/>
          <p:nvPr/>
        </p:nvCxnSpPr>
        <p:spPr>
          <a:xfrm rot="16200000" flipH="1">
            <a:off x="8354341" y="2851752"/>
            <a:ext cx="92075" cy="158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>
            <a:spLocks noChangeArrowheads="1"/>
          </p:cNvSpPr>
          <p:nvPr/>
        </p:nvSpPr>
        <p:spPr bwMode="auto">
          <a:xfrm>
            <a:off x="6064425" y="2654721"/>
            <a:ext cx="25199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w Cen MT" pitchFamily="34" charset="0"/>
              </a:rPr>
              <a:t>I</a:t>
            </a:r>
          </a:p>
        </p:txBody>
      </p:sp>
      <p:cxnSp>
        <p:nvCxnSpPr>
          <p:cNvPr id="169" name="Straight Arrow Connector 168"/>
          <p:cNvCxnSpPr/>
          <p:nvPr/>
        </p:nvCxnSpPr>
        <p:spPr>
          <a:xfrm rot="5400000" flipH="1" flipV="1">
            <a:off x="6437922" y="2742470"/>
            <a:ext cx="92075" cy="158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54"/>
          <p:cNvGrpSpPr>
            <a:grpSpLocks/>
          </p:cNvGrpSpPr>
          <p:nvPr/>
        </p:nvGrpSpPr>
        <p:grpSpPr bwMode="auto">
          <a:xfrm>
            <a:off x="6591240" y="3675114"/>
            <a:ext cx="1848584" cy="828676"/>
            <a:chOff x="6325230" y="472440"/>
            <a:chExt cx="2209170" cy="990600"/>
          </a:xfrm>
        </p:grpSpPr>
        <p:cxnSp>
          <p:nvCxnSpPr>
            <p:cNvPr id="171" name="Straight Connector 170"/>
            <p:cNvCxnSpPr/>
            <p:nvPr/>
          </p:nvCxnSpPr>
          <p:spPr>
            <a:xfrm rot="10800000">
              <a:off x="6325230" y="1447165"/>
              <a:ext cx="1066496" cy="1588"/>
            </a:xfrm>
            <a:prstGeom prst="line">
              <a:avLst/>
            </a:prstGeom>
            <a:ln w="38100">
              <a:solidFill>
                <a:srgbClr val="1E2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Group 48"/>
            <p:cNvGrpSpPr>
              <a:grpSpLocks/>
            </p:cNvGrpSpPr>
            <p:nvPr/>
          </p:nvGrpSpPr>
          <p:grpSpPr bwMode="auto">
            <a:xfrm>
              <a:off x="6339514" y="472440"/>
              <a:ext cx="2194886" cy="990600"/>
              <a:chOff x="6339514" y="472440"/>
              <a:chExt cx="2194886" cy="990600"/>
            </a:xfrm>
          </p:grpSpPr>
          <p:cxnSp>
            <p:nvCxnSpPr>
              <p:cNvPr id="173" name="Straight Connector 172"/>
              <p:cNvCxnSpPr/>
              <p:nvPr/>
            </p:nvCxnSpPr>
            <p:spPr>
              <a:xfrm rot="10800000">
                <a:off x="7467904" y="1447165"/>
                <a:ext cx="1066496" cy="1588"/>
              </a:xfrm>
              <a:prstGeom prst="line">
                <a:avLst/>
              </a:prstGeom>
              <a:ln w="38100">
                <a:solidFill>
                  <a:srgbClr val="1E20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rot="5400000" flipH="1" flipV="1">
                <a:off x="5851358" y="962184"/>
                <a:ext cx="977900" cy="1587"/>
              </a:xfrm>
              <a:prstGeom prst="line">
                <a:avLst/>
              </a:prstGeom>
              <a:ln w="38100">
                <a:solidFill>
                  <a:srgbClr val="1E20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 rot="5400000" flipH="1" flipV="1">
                <a:off x="8024023" y="966946"/>
                <a:ext cx="990600" cy="1588"/>
              </a:xfrm>
              <a:prstGeom prst="line">
                <a:avLst/>
              </a:prstGeom>
              <a:ln w="38100">
                <a:solidFill>
                  <a:srgbClr val="1E20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60"/>
              <p:cNvCxnSpPr/>
              <p:nvPr/>
            </p:nvCxnSpPr>
            <p:spPr>
              <a:xfrm rot="10800000">
                <a:off x="6341100" y="486728"/>
                <a:ext cx="2193300" cy="1587"/>
              </a:xfrm>
              <a:prstGeom prst="line">
                <a:avLst/>
              </a:prstGeom>
              <a:ln w="38100">
                <a:solidFill>
                  <a:srgbClr val="1E20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7" name="Group 61"/>
          <p:cNvGrpSpPr>
            <a:grpSpLocks/>
          </p:cNvGrpSpPr>
          <p:nvPr/>
        </p:nvGrpSpPr>
        <p:grpSpPr bwMode="auto">
          <a:xfrm>
            <a:off x="7169765" y="4056887"/>
            <a:ext cx="646000" cy="688975"/>
            <a:chOff x="1565586" y="4387644"/>
            <a:chExt cx="645688" cy="688259"/>
          </a:xfrm>
        </p:grpSpPr>
        <p:cxnSp>
          <p:nvCxnSpPr>
            <p:cNvPr id="178" name="Straight Connector 177"/>
            <p:cNvCxnSpPr/>
            <p:nvPr/>
          </p:nvCxnSpPr>
          <p:spPr>
            <a:xfrm rot="5400000" flipH="1" flipV="1">
              <a:off x="1607788" y="4800758"/>
              <a:ext cx="548704" cy="15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rot="5400000" flipH="1" flipV="1">
              <a:off x="1805260" y="4799965"/>
              <a:ext cx="274353" cy="15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64"/>
            <p:cNvSpPr txBox="1">
              <a:spLocks noChangeArrowheads="1"/>
            </p:cNvSpPr>
            <p:nvPr/>
          </p:nvSpPr>
          <p:spPr bwMode="auto">
            <a:xfrm>
              <a:off x="1565586" y="4419600"/>
              <a:ext cx="356016" cy="399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 dirty="0">
                  <a:latin typeface="Tw Cen MT" pitchFamily="34" charset="0"/>
                </a:rPr>
                <a:t>+</a:t>
              </a:r>
            </a:p>
          </p:txBody>
        </p:sp>
        <p:sp>
          <p:nvSpPr>
            <p:cNvPr id="181" name="TextBox 65"/>
            <p:cNvSpPr txBox="1">
              <a:spLocks noChangeArrowheads="1"/>
            </p:cNvSpPr>
            <p:nvPr/>
          </p:nvSpPr>
          <p:spPr bwMode="auto">
            <a:xfrm>
              <a:off x="1946586" y="4387644"/>
              <a:ext cx="264688" cy="399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 dirty="0">
                  <a:latin typeface="Tw Cen MT" pitchFamily="34" charset="0"/>
                </a:rPr>
                <a:t>-</a:t>
              </a:r>
            </a:p>
          </p:txBody>
        </p:sp>
      </p:grpSp>
      <p:cxnSp>
        <p:nvCxnSpPr>
          <p:cNvPr id="182" name="Straight Arrow Connector 181"/>
          <p:cNvCxnSpPr/>
          <p:nvPr/>
        </p:nvCxnSpPr>
        <p:spPr>
          <a:xfrm rot="5400000" flipH="1" flipV="1">
            <a:off x="6563698" y="4029434"/>
            <a:ext cx="90488" cy="158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 rot="16200000" flipH="1">
            <a:off x="8383461" y="4157588"/>
            <a:ext cx="92075" cy="158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>
            <a:spLocks noChangeArrowheads="1"/>
          </p:cNvSpPr>
          <p:nvPr/>
        </p:nvSpPr>
        <p:spPr bwMode="auto">
          <a:xfrm>
            <a:off x="6100188" y="3923686"/>
            <a:ext cx="3738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w Cen MT" pitchFamily="34" charset="0"/>
              </a:rPr>
              <a:t>Q</a:t>
            </a:r>
          </a:p>
        </p:txBody>
      </p:sp>
      <p:sp>
        <p:nvSpPr>
          <p:cNvPr id="185" name="TextBox 184"/>
          <p:cNvSpPr txBox="1">
            <a:spLocks noChangeArrowheads="1"/>
          </p:cNvSpPr>
          <p:nvPr/>
        </p:nvSpPr>
        <p:spPr bwMode="auto">
          <a:xfrm>
            <a:off x="7336452" y="3363246"/>
            <a:ext cx="388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w Cen MT" pitchFamily="34" charset="0"/>
              </a:rPr>
              <a:t>W</a:t>
            </a:r>
          </a:p>
        </p:txBody>
      </p:sp>
      <p:sp>
        <p:nvSpPr>
          <p:cNvPr id="186" name="TextBox 185"/>
          <p:cNvSpPr txBox="1">
            <a:spLocks noChangeArrowheads="1"/>
          </p:cNvSpPr>
          <p:nvPr/>
        </p:nvSpPr>
        <p:spPr bwMode="auto">
          <a:xfrm>
            <a:off x="7533302" y="4476750"/>
            <a:ext cx="3481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w Cen MT" pitchFamily="34" charset="0"/>
              </a:rPr>
              <a:t>V</a:t>
            </a:r>
          </a:p>
        </p:txBody>
      </p:sp>
      <p:grpSp>
        <p:nvGrpSpPr>
          <p:cNvPr id="187" name="Group 15"/>
          <p:cNvGrpSpPr>
            <a:grpSpLocks/>
          </p:cNvGrpSpPr>
          <p:nvPr/>
        </p:nvGrpSpPr>
        <p:grpSpPr bwMode="auto">
          <a:xfrm>
            <a:off x="7040852" y="1413510"/>
            <a:ext cx="599800" cy="641290"/>
            <a:chOff x="1565586" y="4387644"/>
            <a:chExt cx="644087" cy="688259"/>
          </a:xfrm>
        </p:grpSpPr>
        <p:cxnSp>
          <p:nvCxnSpPr>
            <p:cNvPr id="188" name="Straight Connector 187"/>
            <p:cNvCxnSpPr/>
            <p:nvPr/>
          </p:nvCxnSpPr>
          <p:spPr>
            <a:xfrm rot="5400000" flipH="1" flipV="1">
              <a:off x="1607788" y="4800758"/>
              <a:ext cx="548704" cy="15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5400000" flipH="1" flipV="1">
              <a:off x="1805260" y="4799965"/>
              <a:ext cx="274353" cy="15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TextBox 18"/>
            <p:cNvSpPr txBox="1">
              <a:spLocks noChangeArrowheads="1"/>
            </p:cNvSpPr>
            <p:nvPr/>
          </p:nvSpPr>
          <p:spPr bwMode="auto">
            <a:xfrm>
              <a:off x="1565586" y="4419600"/>
              <a:ext cx="299937" cy="3689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latin typeface="Calibri" pitchFamily="34" charset="0"/>
                </a:rPr>
                <a:t>+</a:t>
              </a:r>
            </a:p>
          </p:txBody>
        </p:sp>
        <p:sp>
          <p:nvSpPr>
            <p:cNvPr id="191" name="TextBox 19"/>
            <p:cNvSpPr txBox="1">
              <a:spLocks noChangeArrowheads="1"/>
            </p:cNvSpPr>
            <p:nvPr/>
          </p:nvSpPr>
          <p:spPr bwMode="auto">
            <a:xfrm>
              <a:off x="1946586" y="4387644"/>
              <a:ext cx="263087" cy="399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Calibri" pitchFamily="34" charset="0"/>
                </a:rPr>
                <a:t>-</a:t>
              </a:r>
            </a:p>
          </p:txBody>
        </p:sp>
      </p:grpSp>
      <p:sp>
        <p:nvSpPr>
          <p:cNvPr id="192" name="TextBox 191"/>
          <p:cNvSpPr txBox="1">
            <a:spLocks noChangeArrowheads="1"/>
          </p:cNvSpPr>
          <p:nvPr/>
        </p:nvSpPr>
        <p:spPr bwMode="auto">
          <a:xfrm>
            <a:off x="7677148" y="2838388"/>
            <a:ext cx="3481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Tw Cen MT" pitchFamily="34" charset="0"/>
              </a:rPr>
              <a:t>V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937579" y="2617234"/>
            <a:ext cx="2785020" cy="1166711"/>
            <a:chOff x="2711198" y="338792"/>
            <a:chExt cx="2785020" cy="1166711"/>
          </a:xfrm>
        </p:grpSpPr>
        <p:grpSp>
          <p:nvGrpSpPr>
            <p:cNvPr id="110" name="Group 109"/>
            <p:cNvGrpSpPr/>
            <p:nvPr/>
          </p:nvGrpSpPr>
          <p:grpSpPr>
            <a:xfrm>
              <a:off x="2711198" y="338792"/>
              <a:ext cx="2785020" cy="1166711"/>
              <a:chOff x="2333626" y="361950"/>
              <a:chExt cx="2785020" cy="1166711"/>
            </a:xfrm>
          </p:grpSpPr>
          <p:sp>
            <p:nvSpPr>
              <p:cNvPr id="111" name="Rounded Rectangle 110"/>
              <p:cNvSpPr/>
              <p:nvPr/>
            </p:nvSpPr>
            <p:spPr>
              <a:xfrm>
                <a:off x="2333626" y="361950"/>
                <a:ext cx="2655194" cy="1125682"/>
              </a:xfrm>
              <a:prstGeom prst="roundRect">
                <a:avLst/>
              </a:prstGeom>
              <a:solidFill>
                <a:srgbClr val="99FF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3044189" y="492355"/>
                <a:ext cx="2074457" cy="323165"/>
              </a:xfrm>
              <a:prstGeom prst="homePlate">
                <a:avLst/>
              </a:prstGeom>
              <a:solidFill>
                <a:srgbClr val="FFFF00"/>
              </a:solidFill>
              <a:ln w="38100">
                <a:solidFill>
                  <a:srgbClr val="0000FF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endParaRPr lang="en-US" sz="1500" b="1" dirty="0">
                  <a:latin typeface="Tw Cen MT" pitchFamily="34" charset="0"/>
                </a:endParaRPr>
              </a:p>
            </p:txBody>
          </p:sp>
          <p:pic>
            <p:nvPicPr>
              <p:cNvPr id="113" name="Picture 2" descr="D:\MJ\Pooja mam (physics)\Rahual sir\CoulombCharles300px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48216" y="474200"/>
                <a:ext cx="815976" cy="923544"/>
              </a:xfrm>
              <a:prstGeom prst="ellipse">
                <a:avLst/>
              </a:prstGeom>
              <a:ln w="38100" cap="sq">
                <a:solidFill>
                  <a:srgbClr val="0000FF"/>
                </a:solidFill>
                <a:miter lim="800000"/>
              </a:ln>
              <a:effectLst>
                <a:outerShdw blurRad="254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4" name="Group 113"/>
              <p:cNvGrpSpPr/>
              <p:nvPr/>
            </p:nvGrpSpPr>
            <p:grpSpPr>
              <a:xfrm>
                <a:off x="3362206" y="781930"/>
                <a:ext cx="863690" cy="746731"/>
                <a:chOff x="695325" y="1852146"/>
                <a:chExt cx="863690" cy="746731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695325" y="2023050"/>
                  <a:ext cx="49725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prstClr val="black"/>
                      </a:solidFill>
                    </a:rPr>
                    <a:t>I </a:t>
                  </a:r>
                  <a:r>
                    <a:rPr lang="en-US" sz="2000" b="1" dirty="0">
                      <a:solidFill>
                        <a:prstClr val="black"/>
                      </a:solidFill>
                    </a:rPr>
                    <a:t>= </a:t>
                  </a:r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1198019" y="1852146"/>
                  <a:ext cx="36099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prstClr val="black"/>
                      </a:solidFill>
                    </a:rPr>
                    <a:t>Q</a:t>
                  </a:r>
                  <a:endParaRPr lang="en-US" sz="2000" b="1" dirty="0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1176635" y="2236867"/>
                  <a:ext cx="36576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Rectangle 117"/>
                <p:cNvSpPr/>
                <p:nvPr/>
              </p:nvSpPr>
              <p:spPr>
                <a:xfrm>
                  <a:off x="1246184" y="2198767"/>
                  <a:ext cx="2728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prstClr val="black"/>
                      </a:solidFill>
                    </a:rPr>
                    <a:t>t</a:t>
                  </a:r>
                  <a:endParaRPr lang="en-US" sz="2000" b="1" dirty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3" name="Rectangle 2"/>
            <p:cNvSpPr/>
            <p:nvPr/>
          </p:nvSpPr>
          <p:spPr>
            <a:xfrm>
              <a:off x="3569670" y="448882"/>
              <a:ext cx="19021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</a:rPr>
                <a:t>Acc. To COULOMB</a:t>
              </a:r>
              <a:endParaRPr lang="en-US" b="1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937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"/>
                            </p:stCondLst>
                            <p:childTnLst>
                              <p:par>
                                <p:cTn id="19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0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500"/>
                            </p:stCondLst>
                            <p:childTnLst>
                              <p:par>
                                <p:cTn id="27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500"/>
                            </p:stCondLst>
                            <p:childTnLst>
                              <p:par>
                                <p:cTn id="2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 build="allAtOnce" animBg="1"/>
      <p:bldP spid="12" grpId="0" animBg="1"/>
      <p:bldP spid="13" grpId="0" animBg="1"/>
      <p:bldP spid="14" grpId="0" animBg="1"/>
      <p:bldP spid="15" grpId="0" animBg="1"/>
      <p:bldP spid="71" grpId="0"/>
      <p:bldP spid="72" grpId="0"/>
      <p:bldP spid="73" grpId="0"/>
      <p:bldP spid="74" grpId="0"/>
      <p:bldP spid="79" grpId="0"/>
      <p:bldP spid="84" grpId="0" animBg="1"/>
      <p:bldP spid="85" grpId="0" animBg="1"/>
      <p:bldP spid="86" grpId="0" animBg="1"/>
      <p:bldP spid="92" grpId="0"/>
      <p:bldP spid="96" grpId="0"/>
      <p:bldP spid="105" grpId="0"/>
      <p:bldP spid="151" grpId="0"/>
      <p:bldP spid="151" grpId="1"/>
      <p:bldP spid="152" grpId="0"/>
      <p:bldP spid="152" grpId="1"/>
      <p:bldP spid="153" grpId="0"/>
      <p:bldP spid="153" grpId="1"/>
      <p:bldP spid="154" grpId="0"/>
      <p:bldP spid="154" grpId="1"/>
      <p:bldP spid="168" grpId="0"/>
      <p:bldP spid="168" grpId="1"/>
      <p:bldP spid="184" grpId="0"/>
      <p:bldP spid="184" grpId="1"/>
      <p:bldP spid="185" grpId="0"/>
      <p:bldP spid="185" grpId="1"/>
      <p:bldP spid="186" grpId="0"/>
      <p:bldP spid="186" grpId="1"/>
      <p:bldP spid="192" grpId="0"/>
      <p:bldP spid="19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1066800" y="1468502"/>
            <a:ext cx="1600200" cy="722248"/>
          </a:xfrm>
          <a:prstGeom prst="roundRect">
            <a:avLst/>
          </a:prstGeom>
          <a:noFill/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1004636"/>
            <a:ext cx="6752772" cy="35394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tabLst>
                <a:tab pos="285750" algn="l"/>
              </a:tabLst>
            </a:pPr>
            <a:r>
              <a:rPr lang="en-US" sz="1700" b="1" dirty="0" smtClean="0">
                <a:solidFill>
                  <a:prstClr val="white"/>
                </a:solidFill>
                <a:latin typeface="Tw Cen MT" pitchFamily="34" charset="0"/>
              </a:rPr>
              <a:t>1.	Which out of these is the right answer for Joule’s law 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590800" y="295668"/>
            <a:ext cx="3962400" cy="519852"/>
            <a:chOff x="2667000" y="433554"/>
            <a:chExt cx="3429000" cy="519852"/>
          </a:xfrm>
        </p:grpSpPr>
        <p:sp>
          <p:nvSpPr>
            <p:cNvPr id="6" name="Curved Up Ribbon 5"/>
            <p:cNvSpPr/>
            <p:nvPr/>
          </p:nvSpPr>
          <p:spPr>
            <a:xfrm>
              <a:off x="2667000" y="439056"/>
              <a:ext cx="3429000" cy="514350"/>
            </a:xfrm>
            <a:prstGeom prst="ellipseRibbon2">
              <a:avLst>
                <a:gd name="adj1" fmla="val 25000"/>
                <a:gd name="adj2" fmla="val 59524"/>
                <a:gd name="adj3" fmla="val 12500"/>
              </a:avLst>
            </a:prstGeom>
            <a:solidFill>
              <a:srgbClr val="CCCC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352800" y="433554"/>
              <a:ext cx="20574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685800" algn="l"/>
                  <a:tab pos="2743200" algn="l"/>
                </a:tabLst>
              </a:pPr>
              <a:r>
                <a:rPr lang="en-US" sz="2000" b="1" dirty="0" smtClean="0">
                  <a:solidFill>
                    <a:srgbClr val="002060"/>
                  </a:solidFill>
                  <a:latin typeface="Tw Cen MT" pitchFamily="34" charset="0"/>
                </a:rPr>
                <a:t>BRAIN TEASER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09599" y="1504950"/>
            <a:ext cx="7391401" cy="1524000"/>
            <a:chOff x="609599" y="1504950"/>
            <a:chExt cx="7391401" cy="1524000"/>
          </a:xfrm>
        </p:grpSpPr>
        <p:sp>
          <p:nvSpPr>
            <p:cNvPr id="3" name="Rectangle 2"/>
            <p:cNvSpPr/>
            <p:nvPr/>
          </p:nvSpPr>
          <p:spPr>
            <a:xfrm>
              <a:off x="609599" y="1608207"/>
              <a:ext cx="7391401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just">
                <a:buFontTx/>
                <a:buAutoNum type="alphaLcParenBoth"/>
                <a:tabLst>
                  <a:tab pos="685800" algn="l"/>
                  <a:tab pos="2743200" algn="l"/>
                </a:tabLst>
              </a:pPr>
              <a:r>
                <a:rPr lang="en-US" sz="1700" b="1" dirty="0" smtClean="0">
                  <a:solidFill>
                    <a:prstClr val="black"/>
                  </a:solidFill>
                  <a:latin typeface="Tw Cen MT" pitchFamily="34" charset="0"/>
                </a:rPr>
                <a:t>                                         (b) 	  </a:t>
              </a:r>
            </a:p>
            <a:p>
              <a:pPr marL="342900" indent="-342900" algn="just">
                <a:buFontTx/>
                <a:buAutoNum type="alphaLcParenBoth"/>
                <a:tabLst>
                  <a:tab pos="685800" algn="l"/>
                  <a:tab pos="2743200" algn="l"/>
                </a:tabLst>
              </a:pPr>
              <a:endParaRPr lang="en-US" sz="1700" b="1" dirty="0">
                <a:solidFill>
                  <a:prstClr val="black"/>
                </a:solidFill>
                <a:latin typeface="Tw Cen MT" pitchFamily="34" charset="0"/>
              </a:endParaRPr>
            </a:p>
            <a:p>
              <a:pPr marL="342900" indent="-342900" algn="just">
                <a:buFontTx/>
                <a:buAutoNum type="alphaLcParenBoth"/>
                <a:tabLst>
                  <a:tab pos="685800" algn="l"/>
                  <a:tab pos="2743200" algn="l"/>
                </a:tabLst>
              </a:pPr>
              <a:endParaRPr lang="en-US" sz="1700" b="1" dirty="0" smtClean="0">
                <a:solidFill>
                  <a:prstClr val="black"/>
                </a:solidFill>
                <a:latin typeface="Tw Cen MT" pitchFamily="34" charset="0"/>
              </a:endParaRPr>
            </a:p>
            <a:p>
              <a:pPr algn="just">
                <a:spcBef>
                  <a:spcPts val="1200"/>
                </a:spcBef>
                <a:tabLst>
                  <a:tab pos="685800" algn="l"/>
                  <a:tab pos="2743200" algn="l"/>
                </a:tabLst>
              </a:pPr>
              <a:r>
                <a:rPr lang="en-US" sz="1700" b="1" dirty="0" smtClean="0">
                  <a:solidFill>
                    <a:prstClr val="black"/>
                  </a:solidFill>
                  <a:latin typeface="Tw Cen MT" pitchFamily="34" charset="0"/>
                </a:rPr>
                <a:t>(c)     		(d)      </a:t>
              </a:r>
              <a:endParaRPr lang="en-US" sz="1700" b="1" dirty="0">
                <a:solidFill>
                  <a:prstClr val="black"/>
                </a:solidFill>
              </a:endParaRPr>
            </a:p>
          </p:txBody>
        </p:sp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19377947"/>
                </p:ext>
              </p:extLst>
            </p:nvPr>
          </p:nvGraphicFramePr>
          <p:xfrm>
            <a:off x="1128713" y="1509713"/>
            <a:ext cx="1462087" cy="595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2" name="Equation" r:id="rId4" imgW="965160" imgH="393480" progId="Equation.DSMT4">
                    <p:embed/>
                  </p:oleObj>
                </mc:Choice>
                <mc:Fallback>
                  <p:oleObj name="Equation" r:id="rId4" imgW="965160" imgH="393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128713" y="1509713"/>
                          <a:ext cx="1462087" cy="5953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0331743"/>
                </p:ext>
              </p:extLst>
            </p:nvPr>
          </p:nvGraphicFramePr>
          <p:xfrm>
            <a:off x="3939335" y="1504950"/>
            <a:ext cx="1461340" cy="5960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3" name="Equation" r:id="rId6" imgW="965160" imgH="393480" progId="Equation.DSMT4">
                    <p:embed/>
                  </p:oleObj>
                </mc:Choice>
                <mc:Fallback>
                  <p:oleObj name="Equation" r:id="rId6" imgW="965160" imgH="393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939335" y="1504950"/>
                          <a:ext cx="1461340" cy="59607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3800563"/>
                </p:ext>
              </p:extLst>
            </p:nvPr>
          </p:nvGraphicFramePr>
          <p:xfrm>
            <a:off x="1157288" y="2395538"/>
            <a:ext cx="1462087" cy="633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4" name="Equation" r:id="rId8" imgW="965160" imgH="419040" progId="Equation.DSMT4">
                    <p:embed/>
                  </p:oleObj>
                </mc:Choice>
                <mc:Fallback>
                  <p:oleObj name="Equation" r:id="rId8" imgW="965160" imgH="419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157288" y="2395538"/>
                          <a:ext cx="1462087" cy="6334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2972403"/>
                </p:ext>
              </p:extLst>
            </p:nvPr>
          </p:nvGraphicFramePr>
          <p:xfrm>
            <a:off x="3963987" y="2390775"/>
            <a:ext cx="1674813" cy="635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5" name="Equation" r:id="rId10" imgW="1104840" imgH="419040" progId="Equation.DSMT4">
                    <p:embed/>
                  </p:oleObj>
                </mc:Choice>
                <mc:Fallback>
                  <p:oleObj name="Equation" r:id="rId10" imgW="1104840" imgH="419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963987" y="2390775"/>
                          <a:ext cx="1674813" cy="635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" name="Rounded Rectangle 32"/>
          <p:cNvSpPr/>
          <p:nvPr/>
        </p:nvSpPr>
        <p:spPr>
          <a:xfrm>
            <a:off x="845976" y="3533663"/>
            <a:ext cx="1600200" cy="722248"/>
          </a:xfrm>
          <a:prstGeom prst="roundRect">
            <a:avLst/>
          </a:prstGeom>
          <a:noFill/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3889374" y="2366010"/>
            <a:ext cx="1825625" cy="722248"/>
          </a:xfrm>
          <a:prstGeom prst="roundRect">
            <a:avLst/>
          </a:prstGeom>
          <a:noFill/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684157" y="2019170"/>
            <a:ext cx="2524598" cy="1763397"/>
            <a:chOff x="4428200" y="3102839"/>
            <a:chExt cx="2524598" cy="1763397"/>
          </a:xfrm>
        </p:grpSpPr>
        <p:grpSp>
          <p:nvGrpSpPr>
            <p:cNvPr id="12" name="Group 11"/>
            <p:cNvGrpSpPr/>
            <p:nvPr/>
          </p:nvGrpSpPr>
          <p:grpSpPr>
            <a:xfrm>
              <a:off x="4428200" y="3102839"/>
              <a:ext cx="2524598" cy="1763397"/>
              <a:chOff x="8661776" y="1905755"/>
              <a:chExt cx="3003873" cy="1763397"/>
            </a:xfrm>
          </p:grpSpPr>
          <p:sp>
            <p:nvSpPr>
              <p:cNvPr id="13" name="Rounded Rectangular Callout 12"/>
              <p:cNvSpPr/>
              <p:nvPr/>
            </p:nvSpPr>
            <p:spPr>
              <a:xfrm>
                <a:off x="8661776" y="1905755"/>
                <a:ext cx="2541945" cy="1763397"/>
              </a:xfrm>
              <a:prstGeom prst="roundRect">
                <a:avLst/>
              </a:prstGeom>
              <a:gradFill>
                <a:gsLst>
                  <a:gs pos="2000">
                    <a:srgbClr val="CCFFFF"/>
                  </a:gs>
                  <a:gs pos="100000">
                    <a:schemeClr val="bg1"/>
                  </a:gs>
                </a:gsLst>
                <a:lin ang="540000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Text Box 3"/>
              <p:cNvSpPr txBox="1">
                <a:spLocks noChangeArrowheads="1"/>
              </p:cNvSpPr>
              <p:nvPr/>
            </p:nvSpPr>
            <p:spPr bwMode="auto">
              <a:xfrm>
                <a:off x="8721551" y="1964651"/>
                <a:ext cx="2944098" cy="1702594"/>
              </a:xfrm>
              <a:prstGeom prst="round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b="1" dirty="0" smtClean="0">
                    <a:ln w="1905"/>
                    <a:solidFill>
                      <a:prstClr val="black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latin typeface="MT Extra" panose="05050102010205020202" pitchFamily="18" charset="2"/>
                  </a:rPr>
                  <a:t>Q</a:t>
                </a:r>
                <a:r>
                  <a:rPr lang="en-US" b="1" dirty="0" smtClean="0">
                    <a:ln w="1905"/>
                    <a:solidFill>
                      <a:prstClr val="black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latin typeface="Tw Cen MT" pitchFamily="34" charset="0"/>
                  </a:rPr>
                  <a:t> V = IR</a:t>
                </a:r>
              </a:p>
              <a:p>
                <a:pPr>
                  <a:spcBef>
                    <a:spcPts val="1800"/>
                  </a:spcBef>
                  <a:defRPr/>
                </a:pPr>
                <a:r>
                  <a:rPr lang="en-US" b="1" dirty="0" smtClean="0">
                    <a:ln w="1905"/>
                    <a:solidFill>
                      <a:prstClr val="black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latin typeface="Symbol" panose="05050102010706020507" pitchFamily="18" charset="2"/>
                  </a:rPr>
                  <a:t>\</a:t>
                </a:r>
                <a:r>
                  <a:rPr lang="en-US" b="1" dirty="0" smtClean="0">
                    <a:ln w="1905"/>
                    <a:solidFill>
                      <a:prstClr val="black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latin typeface="Tw Cen MT" pitchFamily="34" charset="0"/>
                  </a:rPr>
                  <a:t> H =  </a:t>
                </a:r>
              </a:p>
              <a:p>
                <a:pPr>
                  <a:spcBef>
                    <a:spcPts val="3000"/>
                  </a:spcBef>
                  <a:defRPr/>
                </a:pPr>
                <a:r>
                  <a:rPr lang="en-US" b="1" dirty="0" smtClean="0">
                    <a:ln w="1905"/>
                    <a:solidFill>
                      <a:prstClr val="black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latin typeface="Symbol" panose="05050102010706020507" pitchFamily="18" charset="2"/>
                  </a:rPr>
                  <a:t>\</a:t>
                </a:r>
                <a:r>
                  <a:rPr lang="en-US" b="1" dirty="0" smtClean="0">
                    <a:ln w="1905"/>
                    <a:solidFill>
                      <a:prstClr val="black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latin typeface="Tw Cen MT" pitchFamily="34" charset="0"/>
                  </a:rPr>
                  <a:t> H = </a:t>
                </a:r>
              </a:p>
            </p:txBody>
          </p:sp>
        </p:grpSp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28526893"/>
                </p:ext>
              </p:extLst>
            </p:nvPr>
          </p:nvGraphicFramePr>
          <p:xfrm>
            <a:off x="5310769" y="4157069"/>
            <a:ext cx="1058863" cy="633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6" name="Equation" r:id="rId12" imgW="698400" imgH="419040" progId="Equation.DSMT4">
                    <p:embed/>
                  </p:oleObj>
                </mc:Choice>
                <mc:Fallback>
                  <p:oleObj name="Equation" r:id="rId12" imgW="698400" imgH="419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310769" y="4157069"/>
                          <a:ext cx="1058863" cy="6334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13673104"/>
                </p:ext>
              </p:extLst>
            </p:nvPr>
          </p:nvGraphicFramePr>
          <p:xfrm>
            <a:off x="5232982" y="3542707"/>
            <a:ext cx="1270000" cy="595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7" name="Equation" r:id="rId14" imgW="838080" imgH="393480" progId="Equation.DSMT4">
                    <p:embed/>
                  </p:oleObj>
                </mc:Choice>
                <mc:Fallback>
                  <p:oleObj name="Equation" r:id="rId14" imgW="838080" imgH="393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232982" y="3542707"/>
                          <a:ext cx="1270000" cy="5953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Group 18"/>
          <p:cNvGrpSpPr/>
          <p:nvPr/>
        </p:nvGrpSpPr>
        <p:grpSpPr>
          <a:xfrm>
            <a:off x="5185382" y="1879793"/>
            <a:ext cx="2485903" cy="1752761"/>
            <a:chOff x="4466884" y="3111568"/>
            <a:chExt cx="2485903" cy="1752761"/>
          </a:xfrm>
        </p:grpSpPr>
        <p:grpSp>
          <p:nvGrpSpPr>
            <p:cNvPr id="20" name="Group 19"/>
            <p:cNvGrpSpPr/>
            <p:nvPr/>
          </p:nvGrpSpPr>
          <p:grpSpPr>
            <a:xfrm>
              <a:off x="4466884" y="3111568"/>
              <a:ext cx="2485903" cy="1752761"/>
              <a:chOff x="8707813" y="1914484"/>
              <a:chExt cx="2957837" cy="1752761"/>
            </a:xfrm>
          </p:grpSpPr>
          <p:sp>
            <p:nvSpPr>
              <p:cNvPr id="23" name="Rounded Rectangular Callout 22"/>
              <p:cNvSpPr/>
              <p:nvPr/>
            </p:nvSpPr>
            <p:spPr>
              <a:xfrm>
                <a:off x="8707813" y="1914484"/>
                <a:ext cx="2864327" cy="1745938"/>
              </a:xfrm>
              <a:prstGeom prst="roundRect">
                <a:avLst/>
              </a:prstGeom>
              <a:gradFill>
                <a:gsLst>
                  <a:gs pos="2000">
                    <a:srgbClr val="CCFFFF"/>
                  </a:gs>
                  <a:gs pos="100000">
                    <a:schemeClr val="bg1"/>
                  </a:gs>
                </a:gsLst>
                <a:lin ang="540000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Text Box 3"/>
              <p:cNvSpPr txBox="1">
                <a:spLocks noChangeArrowheads="1"/>
              </p:cNvSpPr>
              <p:nvPr/>
            </p:nvSpPr>
            <p:spPr bwMode="auto">
              <a:xfrm>
                <a:off x="8721552" y="1964651"/>
                <a:ext cx="2944098" cy="1702594"/>
              </a:xfrm>
              <a:prstGeom prst="round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b="1" dirty="0" smtClean="0">
                    <a:ln w="1905"/>
                    <a:solidFill>
                      <a:prstClr val="black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latin typeface="MT Extra" panose="05050102010205020202" pitchFamily="18" charset="2"/>
                  </a:rPr>
                  <a:t>Q</a:t>
                </a:r>
                <a:r>
                  <a:rPr lang="en-US" b="1" dirty="0" smtClean="0">
                    <a:ln w="1905"/>
                    <a:solidFill>
                      <a:prstClr val="black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latin typeface="Tw Cen MT" pitchFamily="34" charset="0"/>
                  </a:rPr>
                  <a:t> V = IR</a:t>
                </a:r>
              </a:p>
              <a:p>
                <a:pPr>
                  <a:spcBef>
                    <a:spcPts val="1800"/>
                  </a:spcBef>
                  <a:defRPr/>
                </a:pPr>
                <a:r>
                  <a:rPr lang="en-US" b="1" dirty="0" smtClean="0">
                    <a:ln w="1905"/>
                    <a:solidFill>
                      <a:prstClr val="black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latin typeface="Symbol" panose="05050102010706020507" pitchFamily="18" charset="2"/>
                  </a:rPr>
                  <a:t>\</a:t>
                </a:r>
                <a:r>
                  <a:rPr lang="en-US" b="1" dirty="0" smtClean="0">
                    <a:ln w="1905"/>
                    <a:solidFill>
                      <a:prstClr val="black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latin typeface="Tw Cen MT" pitchFamily="34" charset="0"/>
                  </a:rPr>
                  <a:t> H =  </a:t>
                </a:r>
              </a:p>
              <a:p>
                <a:pPr>
                  <a:spcBef>
                    <a:spcPts val="3000"/>
                  </a:spcBef>
                  <a:defRPr/>
                </a:pPr>
                <a:r>
                  <a:rPr lang="en-US" b="1" dirty="0" smtClean="0">
                    <a:ln w="1905"/>
                    <a:solidFill>
                      <a:prstClr val="black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latin typeface="Symbol" panose="05050102010706020507" pitchFamily="18" charset="2"/>
                  </a:rPr>
                  <a:t>\</a:t>
                </a:r>
                <a:r>
                  <a:rPr lang="en-US" b="1" dirty="0" smtClean="0">
                    <a:ln w="1905"/>
                    <a:solidFill>
                      <a:prstClr val="black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latin typeface="Tw Cen MT" pitchFamily="34" charset="0"/>
                  </a:rPr>
                  <a:t> H = </a:t>
                </a:r>
              </a:p>
            </p:txBody>
          </p:sp>
        </p:grpSp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3828730"/>
                </p:ext>
              </p:extLst>
            </p:nvPr>
          </p:nvGraphicFramePr>
          <p:xfrm>
            <a:off x="5311140" y="4156710"/>
            <a:ext cx="1058863" cy="633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8" name="Equation" r:id="rId16" imgW="698400" imgH="419040" progId="Equation.DSMT4">
                    <p:embed/>
                  </p:oleObj>
                </mc:Choice>
                <mc:Fallback>
                  <p:oleObj name="Equation" r:id="rId16" imgW="698400" imgH="419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311140" y="4156710"/>
                          <a:ext cx="1058863" cy="6334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6916776"/>
                </p:ext>
              </p:extLst>
            </p:nvPr>
          </p:nvGraphicFramePr>
          <p:xfrm>
            <a:off x="5369607" y="3524186"/>
            <a:ext cx="1385887" cy="633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9" name="Equation" r:id="rId17" imgW="914400" imgH="419040" progId="Equation.DSMT4">
                    <p:embed/>
                  </p:oleObj>
                </mc:Choice>
                <mc:Fallback>
                  <p:oleObj name="Equation" r:id="rId17" imgW="914400" imgH="419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5369607" y="3524186"/>
                          <a:ext cx="1385887" cy="6334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Group 25"/>
          <p:cNvGrpSpPr/>
          <p:nvPr/>
        </p:nvGrpSpPr>
        <p:grpSpPr>
          <a:xfrm>
            <a:off x="2647032" y="4141844"/>
            <a:ext cx="1403979" cy="676714"/>
            <a:chOff x="2647032" y="4141844"/>
            <a:chExt cx="1403979" cy="676714"/>
          </a:xfrm>
        </p:grpSpPr>
        <p:sp>
          <p:nvSpPr>
            <p:cNvPr id="4" name="TextBox 3"/>
            <p:cNvSpPr txBox="1"/>
            <p:nvPr/>
          </p:nvSpPr>
          <p:spPr bwMode="auto">
            <a:xfrm>
              <a:off x="2647032" y="4295229"/>
              <a:ext cx="54213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H =</a:t>
              </a: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3186148" y="4141844"/>
              <a:ext cx="6236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VIt</a:t>
              </a: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3195147" y="4449226"/>
              <a:ext cx="60569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4.18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3193196" y="4482567"/>
              <a:ext cx="609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 bwMode="auto">
            <a:xfrm>
              <a:off x="3768561" y="4295229"/>
              <a:ext cx="2824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J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230526" y="4141844"/>
            <a:ext cx="1403979" cy="676714"/>
            <a:chOff x="2647032" y="4141844"/>
            <a:chExt cx="1403979" cy="676714"/>
          </a:xfrm>
        </p:grpSpPr>
        <p:sp>
          <p:nvSpPr>
            <p:cNvPr id="37" name="TextBox 36"/>
            <p:cNvSpPr txBox="1"/>
            <p:nvPr/>
          </p:nvSpPr>
          <p:spPr bwMode="auto">
            <a:xfrm>
              <a:off x="2647032" y="4295229"/>
              <a:ext cx="54213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H =</a:t>
              </a:r>
            </a:p>
          </p:txBody>
        </p:sp>
        <p:sp>
          <p:nvSpPr>
            <p:cNvPr id="38" name="TextBox 37"/>
            <p:cNvSpPr txBox="1"/>
            <p:nvPr/>
          </p:nvSpPr>
          <p:spPr bwMode="auto">
            <a:xfrm>
              <a:off x="3186148" y="4141844"/>
              <a:ext cx="6236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V</a:t>
              </a:r>
              <a:r>
                <a:rPr kumimoji="1" lang="en-US" b="1" baseline="30000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2</a:t>
              </a: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t</a:t>
              </a:r>
            </a:p>
          </p:txBody>
        </p:sp>
        <p:sp>
          <p:nvSpPr>
            <p:cNvPr id="39" name="TextBox 38"/>
            <p:cNvSpPr txBox="1"/>
            <p:nvPr/>
          </p:nvSpPr>
          <p:spPr bwMode="auto">
            <a:xfrm>
              <a:off x="3195147" y="4449226"/>
              <a:ext cx="60569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4.18</a:t>
              </a:r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193196" y="4482567"/>
              <a:ext cx="609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 bwMode="auto">
            <a:xfrm>
              <a:off x="3768561" y="4295229"/>
              <a:ext cx="2824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J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77494" y="3571937"/>
            <a:ext cx="1403979" cy="676714"/>
            <a:chOff x="2647032" y="4141844"/>
            <a:chExt cx="1403979" cy="676714"/>
          </a:xfrm>
        </p:grpSpPr>
        <p:sp>
          <p:nvSpPr>
            <p:cNvPr id="43" name="TextBox 42"/>
            <p:cNvSpPr txBox="1"/>
            <p:nvPr/>
          </p:nvSpPr>
          <p:spPr bwMode="auto">
            <a:xfrm>
              <a:off x="2647032" y="4295229"/>
              <a:ext cx="54213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H =</a:t>
              </a:r>
            </a:p>
          </p:txBody>
        </p:sp>
        <p:sp>
          <p:nvSpPr>
            <p:cNvPr id="44" name="TextBox 43"/>
            <p:cNvSpPr txBox="1"/>
            <p:nvPr/>
          </p:nvSpPr>
          <p:spPr bwMode="auto">
            <a:xfrm>
              <a:off x="3186148" y="4141844"/>
              <a:ext cx="6236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I</a:t>
              </a:r>
              <a:r>
                <a:rPr kumimoji="1" lang="en-US" b="1" baseline="30000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2</a:t>
              </a: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Rt</a:t>
              </a:r>
            </a:p>
          </p:txBody>
        </p:sp>
        <p:sp>
          <p:nvSpPr>
            <p:cNvPr id="45" name="TextBox 44"/>
            <p:cNvSpPr txBox="1"/>
            <p:nvPr/>
          </p:nvSpPr>
          <p:spPr bwMode="auto">
            <a:xfrm>
              <a:off x="3195147" y="4449226"/>
              <a:ext cx="60569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4.18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3193196" y="4482567"/>
              <a:ext cx="609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 bwMode="auto">
            <a:xfrm>
              <a:off x="3768561" y="4295229"/>
              <a:ext cx="2824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J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230526" y="4787699"/>
            <a:ext cx="1484473" cy="676714"/>
            <a:chOff x="2647032" y="4141844"/>
            <a:chExt cx="1484473" cy="676714"/>
          </a:xfrm>
        </p:grpSpPr>
        <p:sp>
          <p:nvSpPr>
            <p:cNvPr id="49" name="TextBox 48"/>
            <p:cNvSpPr txBox="1"/>
            <p:nvPr/>
          </p:nvSpPr>
          <p:spPr bwMode="auto">
            <a:xfrm>
              <a:off x="2647032" y="4295229"/>
              <a:ext cx="54213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H =</a:t>
              </a:r>
            </a:p>
          </p:txBody>
        </p:sp>
        <p:sp>
          <p:nvSpPr>
            <p:cNvPr id="50" name="TextBox 49"/>
            <p:cNvSpPr txBox="1"/>
            <p:nvPr/>
          </p:nvSpPr>
          <p:spPr bwMode="auto">
            <a:xfrm>
              <a:off x="3186148" y="4141844"/>
              <a:ext cx="6236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Vt</a:t>
              </a:r>
            </a:p>
          </p:txBody>
        </p:sp>
        <p:sp>
          <p:nvSpPr>
            <p:cNvPr id="51" name="TextBox 50"/>
            <p:cNvSpPr txBox="1"/>
            <p:nvPr/>
          </p:nvSpPr>
          <p:spPr bwMode="auto">
            <a:xfrm>
              <a:off x="3195147" y="4449226"/>
              <a:ext cx="81348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4.18R</a:t>
              </a: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3193196" y="4482567"/>
              <a:ext cx="609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 bwMode="auto">
            <a:xfrm>
              <a:off x="3849055" y="4295229"/>
              <a:ext cx="2824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059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" grpId="0" animBg="1"/>
      <p:bldP spid="33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1066800" y="1581150"/>
            <a:ext cx="1600200" cy="722248"/>
          </a:xfrm>
          <a:prstGeom prst="roundRect">
            <a:avLst/>
          </a:prstGeom>
          <a:noFill/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1004636"/>
            <a:ext cx="6752772" cy="35394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tabLst>
                <a:tab pos="285750" algn="l"/>
              </a:tabLst>
            </a:pPr>
            <a:r>
              <a:rPr lang="en-US" sz="1700" b="1" dirty="0" smtClean="0">
                <a:solidFill>
                  <a:prstClr val="white"/>
                </a:solidFill>
                <a:latin typeface="Tw Cen MT" pitchFamily="34" charset="0"/>
              </a:rPr>
              <a:t>1.	Which out of these is the right answer for Joule’s law 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590800" y="295668"/>
            <a:ext cx="3962400" cy="519852"/>
            <a:chOff x="2667000" y="433554"/>
            <a:chExt cx="3429000" cy="519852"/>
          </a:xfrm>
        </p:grpSpPr>
        <p:sp>
          <p:nvSpPr>
            <p:cNvPr id="6" name="Curved Up Ribbon 5"/>
            <p:cNvSpPr/>
            <p:nvPr/>
          </p:nvSpPr>
          <p:spPr>
            <a:xfrm>
              <a:off x="2667000" y="439056"/>
              <a:ext cx="3429000" cy="514350"/>
            </a:xfrm>
            <a:prstGeom prst="ellipseRibbon2">
              <a:avLst>
                <a:gd name="adj1" fmla="val 25000"/>
                <a:gd name="adj2" fmla="val 59524"/>
                <a:gd name="adj3" fmla="val 12500"/>
              </a:avLst>
            </a:prstGeom>
            <a:solidFill>
              <a:srgbClr val="CCCC0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352800" y="433554"/>
              <a:ext cx="20574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685800" algn="l"/>
                  <a:tab pos="2743200" algn="l"/>
                </a:tabLst>
              </a:pPr>
              <a:r>
                <a:rPr lang="en-US" sz="2000" b="1" dirty="0" smtClean="0">
                  <a:solidFill>
                    <a:srgbClr val="002060"/>
                  </a:solidFill>
                  <a:latin typeface="Tw Cen MT" pitchFamily="34" charset="0"/>
                </a:rPr>
                <a:t>BRAIN TEASER</a:t>
              </a:r>
            </a:p>
          </p:txBody>
        </p:sp>
      </p:grpSp>
      <p:sp>
        <p:nvSpPr>
          <p:cNvPr id="33" name="Rounded Rectangle 32"/>
          <p:cNvSpPr/>
          <p:nvPr/>
        </p:nvSpPr>
        <p:spPr>
          <a:xfrm>
            <a:off x="1066800" y="2687549"/>
            <a:ext cx="1600200" cy="722248"/>
          </a:xfrm>
          <a:prstGeom prst="roundRect">
            <a:avLst/>
          </a:prstGeom>
          <a:noFill/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3889374" y="2687549"/>
            <a:ext cx="1825625" cy="722248"/>
          </a:xfrm>
          <a:prstGeom prst="roundRect">
            <a:avLst/>
          </a:prstGeom>
          <a:noFill/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164911" y="1728171"/>
            <a:ext cx="1209152" cy="381158"/>
            <a:chOff x="2647032" y="4295229"/>
            <a:chExt cx="1209152" cy="381158"/>
          </a:xfrm>
        </p:grpSpPr>
        <p:sp>
          <p:nvSpPr>
            <p:cNvPr id="4" name="TextBox 3"/>
            <p:cNvSpPr txBox="1"/>
            <p:nvPr/>
          </p:nvSpPr>
          <p:spPr bwMode="auto">
            <a:xfrm>
              <a:off x="2647032" y="4295229"/>
              <a:ext cx="54213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H =</a:t>
              </a: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3076884" y="4307055"/>
              <a:ext cx="6236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VIt</a:t>
              </a: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3573734" y="4307055"/>
              <a:ext cx="2824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J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100197" y="2710316"/>
            <a:ext cx="1403979" cy="676714"/>
            <a:chOff x="2647032" y="4141844"/>
            <a:chExt cx="1403979" cy="676714"/>
          </a:xfrm>
        </p:grpSpPr>
        <p:sp>
          <p:nvSpPr>
            <p:cNvPr id="37" name="TextBox 36"/>
            <p:cNvSpPr txBox="1"/>
            <p:nvPr/>
          </p:nvSpPr>
          <p:spPr bwMode="auto">
            <a:xfrm>
              <a:off x="2647032" y="4295229"/>
              <a:ext cx="54213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H =</a:t>
              </a:r>
            </a:p>
          </p:txBody>
        </p:sp>
        <p:sp>
          <p:nvSpPr>
            <p:cNvPr id="38" name="TextBox 37"/>
            <p:cNvSpPr txBox="1"/>
            <p:nvPr/>
          </p:nvSpPr>
          <p:spPr bwMode="auto">
            <a:xfrm>
              <a:off x="3193717" y="4141844"/>
              <a:ext cx="6236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V</a:t>
              </a:r>
              <a:r>
                <a:rPr kumimoji="1" lang="en-US" b="1" baseline="30000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2</a:t>
              </a: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t</a:t>
              </a:r>
            </a:p>
          </p:txBody>
        </p:sp>
        <p:sp>
          <p:nvSpPr>
            <p:cNvPr id="39" name="TextBox 38"/>
            <p:cNvSpPr txBox="1"/>
            <p:nvPr/>
          </p:nvSpPr>
          <p:spPr bwMode="auto">
            <a:xfrm>
              <a:off x="3118947" y="4449226"/>
              <a:ext cx="7732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R</a:t>
              </a:r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200765" y="4482567"/>
              <a:ext cx="609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 bwMode="auto">
            <a:xfrm>
              <a:off x="3768561" y="4295229"/>
              <a:ext cx="2824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J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164911" y="2849121"/>
            <a:ext cx="1273489" cy="384065"/>
            <a:chOff x="2647032" y="4280496"/>
            <a:chExt cx="1273489" cy="384065"/>
          </a:xfrm>
        </p:grpSpPr>
        <p:sp>
          <p:nvSpPr>
            <p:cNvPr id="43" name="TextBox 42"/>
            <p:cNvSpPr txBox="1"/>
            <p:nvPr/>
          </p:nvSpPr>
          <p:spPr bwMode="auto">
            <a:xfrm>
              <a:off x="2647032" y="4295229"/>
              <a:ext cx="54213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H =</a:t>
              </a:r>
            </a:p>
          </p:txBody>
        </p:sp>
        <p:sp>
          <p:nvSpPr>
            <p:cNvPr id="44" name="TextBox 43"/>
            <p:cNvSpPr txBox="1"/>
            <p:nvPr/>
          </p:nvSpPr>
          <p:spPr bwMode="auto">
            <a:xfrm>
              <a:off x="3134392" y="4280496"/>
              <a:ext cx="6236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I</a:t>
              </a:r>
              <a:r>
                <a:rPr kumimoji="1" lang="en-US" b="1" baseline="30000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2</a:t>
              </a: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Rt</a:t>
              </a:r>
            </a:p>
          </p:txBody>
        </p:sp>
        <p:sp>
          <p:nvSpPr>
            <p:cNvPr id="47" name="TextBox 46"/>
            <p:cNvSpPr txBox="1"/>
            <p:nvPr/>
          </p:nvSpPr>
          <p:spPr bwMode="auto">
            <a:xfrm>
              <a:off x="3638071" y="4295229"/>
              <a:ext cx="2824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J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059950" y="1574786"/>
            <a:ext cx="1484473" cy="676714"/>
            <a:chOff x="2647032" y="4141844"/>
            <a:chExt cx="1484473" cy="676714"/>
          </a:xfrm>
        </p:grpSpPr>
        <p:sp>
          <p:nvSpPr>
            <p:cNvPr id="49" name="TextBox 48"/>
            <p:cNvSpPr txBox="1"/>
            <p:nvPr/>
          </p:nvSpPr>
          <p:spPr bwMode="auto">
            <a:xfrm>
              <a:off x="2647032" y="4295229"/>
              <a:ext cx="54213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H =</a:t>
              </a:r>
            </a:p>
          </p:txBody>
        </p:sp>
        <p:sp>
          <p:nvSpPr>
            <p:cNvPr id="50" name="TextBox 49"/>
            <p:cNvSpPr txBox="1"/>
            <p:nvPr/>
          </p:nvSpPr>
          <p:spPr bwMode="auto">
            <a:xfrm>
              <a:off x="3186148" y="4141844"/>
              <a:ext cx="6236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Vt</a:t>
              </a:r>
            </a:p>
          </p:txBody>
        </p:sp>
        <p:sp>
          <p:nvSpPr>
            <p:cNvPr id="51" name="TextBox 50"/>
            <p:cNvSpPr txBox="1"/>
            <p:nvPr/>
          </p:nvSpPr>
          <p:spPr bwMode="auto">
            <a:xfrm>
              <a:off x="3282346" y="4449226"/>
              <a:ext cx="51063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R</a:t>
              </a: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3193196" y="4482567"/>
              <a:ext cx="609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 bwMode="auto">
            <a:xfrm>
              <a:off x="3849055" y="4295229"/>
              <a:ext cx="2824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b="1" dirty="0" smtClean="0">
                  <a:solidFill>
                    <a:sysClr val="windowText" lastClr="000000"/>
                  </a:solidFill>
                  <a:latin typeface="Tw Cen MT" pitchFamily="34" charset="0"/>
                </a:rPr>
                <a:t>J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340075" y="3211022"/>
            <a:ext cx="2196649" cy="1766950"/>
            <a:chOff x="2686051" y="4124325"/>
            <a:chExt cx="2196649" cy="1766950"/>
          </a:xfrm>
        </p:grpSpPr>
        <p:grpSp>
          <p:nvGrpSpPr>
            <p:cNvPr id="12" name="Group 11"/>
            <p:cNvGrpSpPr/>
            <p:nvPr/>
          </p:nvGrpSpPr>
          <p:grpSpPr>
            <a:xfrm>
              <a:off x="2686051" y="4124325"/>
              <a:ext cx="2196649" cy="1766950"/>
              <a:chOff x="5308651" y="5637078"/>
              <a:chExt cx="2613665" cy="1766950"/>
            </a:xfrm>
          </p:grpSpPr>
          <p:sp>
            <p:nvSpPr>
              <p:cNvPr id="13" name="Rounded Rectangular Callout 12"/>
              <p:cNvSpPr/>
              <p:nvPr/>
            </p:nvSpPr>
            <p:spPr>
              <a:xfrm>
                <a:off x="5316052" y="5640631"/>
                <a:ext cx="2606264" cy="1763397"/>
              </a:xfrm>
              <a:prstGeom prst="roundRect">
                <a:avLst/>
              </a:prstGeom>
              <a:gradFill>
                <a:gsLst>
                  <a:gs pos="2000">
                    <a:srgbClr val="CCFFFF"/>
                  </a:gs>
                  <a:gs pos="100000">
                    <a:schemeClr val="bg1"/>
                  </a:gs>
                </a:gsLst>
                <a:lin ang="540000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Text Box 3"/>
              <p:cNvSpPr txBox="1">
                <a:spLocks noChangeArrowheads="1"/>
              </p:cNvSpPr>
              <p:nvPr/>
            </p:nvSpPr>
            <p:spPr bwMode="auto">
              <a:xfrm>
                <a:off x="5308651" y="5637078"/>
                <a:ext cx="2517868" cy="1702594"/>
              </a:xfrm>
              <a:prstGeom prst="round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b="1" dirty="0" smtClean="0">
                    <a:ln w="1905"/>
                    <a:solidFill>
                      <a:prstClr val="black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latin typeface="MT Extra" panose="05050102010205020202" pitchFamily="18" charset="2"/>
                  </a:rPr>
                  <a:t>Q</a:t>
                </a:r>
                <a:r>
                  <a:rPr lang="en-US" b="1" dirty="0" smtClean="0">
                    <a:ln w="1905"/>
                    <a:solidFill>
                      <a:prstClr val="black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latin typeface="Tw Cen MT" pitchFamily="34" charset="0"/>
                  </a:rPr>
                  <a:t> V =   IR</a:t>
                </a:r>
              </a:p>
              <a:p>
                <a:pPr>
                  <a:spcBef>
                    <a:spcPts val="1800"/>
                  </a:spcBef>
                  <a:defRPr/>
                </a:pPr>
                <a:r>
                  <a:rPr lang="en-US" b="1" dirty="0" smtClean="0">
                    <a:ln w="1905"/>
                    <a:solidFill>
                      <a:prstClr val="black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latin typeface="Symbol" panose="05050102010706020507" pitchFamily="18" charset="2"/>
                  </a:rPr>
                  <a:t>\</a:t>
                </a:r>
                <a:r>
                  <a:rPr lang="en-US" b="1" dirty="0" smtClean="0">
                    <a:ln w="1905"/>
                    <a:solidFill>
                      <a:prstClr val="black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latin typeface="Tw Cen MT" pitchFamily="34" charset="0"/>
                  </a:rPr>
                  <a:t> H =  </a:t>
                </a:r>
              </a:p>
              <a:p>
                <a:pPr>
                  <a:spcBef>
                    <a:spcPts val="3000"/>
                  </a:spcBef>
                  <a:defRPr/>
                </a:pPr>
                <a:r>
                  <a:rPr lang="en-US" b="1" dirty="0" smtClean="0">
                    <a:ln w="1905"/>
                    <a:solidFill>
                      <a:prstClr val="black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latin typeface="Symbol" panose="05050102010706020507" pitchFamily="18" charset="2"/>
                  </a:rPr>
                  <a:t>\</a:t>
                </a:r>
                <a:r>
                  <a:rPr lang="en-US" b="1" dirty="0" smtClean="0">
                    <a:ln w="1905"/>
                    <a:solidFill>
                      <a:prstClr val="black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latin typeface="Tw Cen MT" pitchFamily="34" charset="0"/>
                  </a:rPr>
                  <a:t> H = </a:t>
                </a: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3405375" y="4567920"/>
              <a:ext cx="1349250" cy="676714"/>
              <a:chOff x="3064983" y="4141844"/>
              <a:chExt cx="1349250" cy="676714"/>
            </a:xfrm>
          </p:grpSpPr>
          <p:sp>
            <p:nvSpPr>
              <p:cNvPr id="56" name="TextBox 55"/>
              <p:cNvSpPr txBox="1"/>
              <p:nvPr/>
            </p:nvSpPr>
            <p:spPr bwMode="auto">
              <a:xfrm>
                <a:off x="3064983" y="4141844"/>
                <a:ext cx="127564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b="1" dirty="0" smtClean="0">
                    <a:solidFill>
                      <a:sysClr val="windowText" lastClr="000000"/>
                    </a:solidFill>
                    <a:latin typeface="Tw Cen MT" pitchFamily="34" charset="0"/>
                  </a:rPr>
                  <a:t>I</a:t>
                </a:r>
                <a:r>
                  <a:rPr kumimoji="1" lang="en-US" b="1" baseline="30000" dirty="0" smtClean="0">
                    <a:solidFill>
                      <a:sysClr val="windowText" lastClr="000000"/>
                    </a:solidFill>
                    <a:latin typeface="Tw Cen MT" pitchFamily="34" charset="0"/>
                  </a:rPr>
                  <a:t>2</a:t>
                </a:r>
                <a:r>
                  <a:rPr kumimoji="1" lang="en-US" b="1" dirty="0" smtClean="0">
                    <a:solidFill>
                      <a:sysClr val="windowText" lastClr="000000"/>
                    </a:solidFill>
                    <a:latin typeface="Tw Cen MT" pitchFamily="34" charset="0"/>
                  </a:rPr>
                  <a:t>R</a:t>
                </a:r>
                <a:r>
                  <a:rPr kumimoji="1" lang="en-US" b="1" baseline="30000" dirty="0" smtClean="0">
                    <a:solidFill>
                      <a:sysClr val="windowText" lastClr="000000"/>
                    </a:solidFill>
                    <a:latin typeface="Tw Cen MT" pitchFamily="34" charset="0"/>
                  </a:rPr>
                  <a:t>2</a:t>
                </a:r>
                <a:r>
                  <a:rPr kumimoji="1" lang="en-US" b="1" dirty="0" smtClean="0">
                    <a:solidFill>
                      <a:sysClr val="windowText" lastClr="000000"/>
                    </a:solidFill>
                    <a:latin typeface="Tw Cen MT" pitchFamily="34" charset="0"/>
                  </a:rPr>
                  <a:t> x t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 bwMode="auto">
              <a:xfrm>
                <a:off x="3313777" y="4449226"/>
                <a:ext cx="77805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b="1" dirty="0" smtClean="0">
                    <a:solidFill>
                      <a:sysClr val="windowText" lastClr="000000"/>
                    </a:solidFill>
                    <a:latin typeface="Tw Cen MT" pitchFamily="34" charset="0"/>
                  </a:rPr>
                  <a:t>R</a:t>
                </a:r>
              </a:p>
            </p:txBody>
          </p:sp>
          <p:cxnSp>
            <p:nvCxnSpPr>
              <p:cNvPr id="58" name="Straight Connector 57"/>
              <p:cNvCxnSpPr/>
              <p:nvPr/>
            </p:nvCxnSpPr>
            <p:spPr>
              <a:xfrm>
                <a:off x="3273981" y="4479895"/>
                <a:ext cx="857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 bwMode="auto">
              <a:xfrm>
                <a:off x="4131783" y="4295229"/>
                <a:ext cx="28245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b="1" dirty="0" smtClean="0">
                    <a:solidFill>
                      <a:sysClr val="windowText" lastClr="000000"/>
                    </a:solidFill>
                    <a:latin typeface="Tw Cen MT" pitchFamily="34" charset="0"/>
                  </a:rPr>
                  <a:t>J</a:t>
                </a: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562503" y="5340568"/>
              <a:ext cx="1056705" cy="369332"/>
              <a:chOff x="3222111" y="4267851"/>
              <a:chExt cx="1056705" cy="369332"/>
            </a:xfrm>
          </p:grpSpPr>
          <p:sp>
            <p:nvSpPr>
              <p:cNvPr id="61" name="TextBox 60"/>
              <p:cNvSpPr txBox="1"/>
              <p:nvPr/>
            </p:nvSpPr>
            <p:spPr bwMode="auto">
              <a:xfrm>
                <a:off x="3222111" y="4267851"/>
                <a:ext cx="864863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b="1" dirty="0" smtClean="0">
                    <a:solidFill>
                      <a:sysClr val="windowText" lastClr="000000"/>
                    </a:solidFill>
                    <a:latin typeface="Tw Cen MT" pitchFamily="34" charset="0"/>
                  </a:rPr>
                  <a:t>I</a:t>
                </a:r>
                <a:r>
                  <a:rPr kumimoji="1" lang="en-US" b="1" baseline="30000" dirty="0" smtClean="0">
                    <a:solidFill>
                      <a:sysClr val="windowText" lastClr="000000"/>
                    </a:solidFill>
                    <a:latin typeface="Tw Cen MT" pitchFamily="34" charset="0"/>
                  </a:rPr>
                  <a:t>2</a:t>
                </a:r>
                <a:r>
                  <a:rPr kumimoji="1" lang="en-US" b="1" dirty="0" smtClean="0">
                    <a:solidFill>
                      <a:sysClr val="windowText" lastClr="000000"/>
                    </a:solidFill>
                    <a:latin typeface="Tw Cen MT" pitchFamily="34" charset="0"/>
                  </a:rPr>
                  <a:t>Rt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 bwMode="auto">
              <a:xfrm>
                <a:off x="3996366" y="4267851"/>
                <a:ext cx="28245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b="1" dirty="0" smtClean="0">
                    <a:solidFill>
                      <a:sysClr val="windowText" lastClr="000000"/>
                    </a:solidFill>
                    <a:latin typeface="Tw Cen MT" pitchFamily="34" charset="0"/>
                  </a:rPr>
                  <a:t>J</a:t>
                </a:r>
              </a:p>
            </p:txBody>
          </p:sp>
        </p:grpSp>
      </p:grpSp>
      <p:sp>
        <p:nvSpPr>
          <p:cNvPr id="30" name="TextBox 29"/>
          <p:cNvSpPr txBox="1"/>
          <p:nvPr/>
        </p:nvSpPr>
        <p:spPr bwMode="auto">
          <a:xfrm>
            <a:off x="401936" y="1757608"/>
            <a:ext cx="4507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1" lang="en-US" b="1" dirty="0" smtClean="0">
                <a:latin typeface="Tw Cen MT" pitchFamily="34" charset="0"/>
              </a:rPr>
              <a:t>(a)</a:t>
            </a:r>
          </a:p>
        </p:txBody>
      </p:sp>
      <p:sp>
        <p:nvSpPr>
          <p:cNvPr id="65" name="TextBox 64"/>
          <p:cNvSpPr txBox="1"/>
          <p:nvPr/>
        </p:nvSpPr>
        <p:spPr bwMode="auto">
          <a:xfrm>
            <a:off x="416363" y="2829773"/>
            <a:ext cx="4219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1" lang="en-US" b="1" dirty="0" smtClean="0">
                <a:latin typeface="Tw Cen MT" pitchFamily="34" charset="0"/>
              </a:rPr>
              <a:t>(c)</a:t>
            </a:r>
          </a:p>
        </p:txBody>
      </p:sp>
      <p:sp>
        <p:nvSpPr>
          <p:cNvPr id="66" name="TextBox 65"/>
          <p:cNvSpPr txBox="1"/>
          <p:nvPr/>
        </p:nvSpPr>
        <p:spPr bwMode="auto">
          <a:xfrm>
            <a:off x="3167795" y="2829773"/>
            <a:ext cx="4507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1" lang="en-US" b="1" dirty="0" smtClean="0">
                <a:latin typeface="Tw Cen MT" pitchFamily="34" charset="0"/>
              </a:rPr>
              <a:t>(d)</a:t>
            </a:r>
          </a:p>
        </p:txBody>
      </p:sp>
      <p:sp>
        <p:nvSpPr>
          <p:cNvPr id="67" name="TextBox 66"/>
          <p:cNvSpPr txBox="1"/>
          <p:nvPr/>
        </p:nvSpPr>
        <p:spPr bwMode="auto">
          <a:xfrm>
            <a:off x="3167795" y="1774974"/>
            <a:ext cx="4507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1" lang="en-US" b="1" dirty="0" smtClean="0">
                <a:latin typeface="Tw Cen MT" pitchFamily="34" charset="0"/>
              </a:rPr>
              <a:t>(b)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2417542" y="1990640"/>
            <a:ext cx="2142592" cy="1766950"/>
            <a:chOff x="2686051" y="4124325"/>
            <a:chExt cx="2142592" cy="1766950"/>
          </a:xfrm>
        </p:grpSpPr>
        <p:grpSp>
          <p:nvGrpSpPr>
            <p:cNvPr id="69" name="Group 68"/>
            <p:cNvGrpSpPr/>
            <p:nvPr/>
          </p:nvGrpSpPr>
          <p:grpSpPr>
            <a:xfrm>
              <a:off x="2686051" y="4124325"/>
              <a:ext cx="2142592" cy="1766950"/>
              <a:chOff x="5308651" y="5637078"/>
              <a:chExt cx="2549346" cy="1766950"/>
            </a:xfrm>
          </p:grpSpPr>
          <p:sp>
            <p:nvSpPr>
              <p:cNvPr id="80" name="Rounded Rectangular Callout 12"/>
              <p:cNvSpPr/>
              <p:nvPr/>
            </p:nvSpPr>
            <p:spPr>
              <a:xfrm>
                <a:off x="5316052" y="5640631"/>
                <a:ext cx="2541945" cy="1763397"/>
              </a:xfrm>
              <a:prstGeom prst="roundRect">
                <a:avLst/>
              </a:prstGeom>
              <a:gradFill>
                <a:gsLst>
                  <a:gs pos="2000">
                    <a:srgbClr val="CCFFFF"/>
                  </a:gs>
                  <a:gs pos="100000">
                    <a:schemeClr val="bg1"/>
                  </a:gs>
                </a:gsLst>
                <a:lin ang="540000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Text Box 3"/>
              <p:cNvSpPr txBox="1">
                <a:spLocks noChangeArrowheads="1"/>
              </p:cNvSpPr>
              <p:nvPr/>
            </p:nvSpPr>
            <p:spPr bwMode="auto">
              <a:xfrm>
                <a:off x="5308651" y="5637078"/>
                <a:ext cx="2517867" cy="1702594"/>
              </a:xfrm>
              <a:prstGeom prst="round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b="1" dirty="0" smtClean="0">
                    <a:ln w="1905"/>
                    <a:solidFill>
                      <a:prstClr val="black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latin typeface="MT Extra" panose="05050102010205020202" pitchFamily="18" charset="2"/>
                  </a:rPr>
                  <a:t>Q</a:t>
                </a:r>
                <a:r>
                  <a:rPr lang="en-US" b="1" dirty="0" smtClean="0">
                    <a:ln w="1905"/>
                    <a:solidFill>
                      <a:prstClr val="black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latin typeface="Tw Cen MT" pitchFamily="34" charset="0"/>
                  </a:rPr>
                  <a:t> V =   IR</a:t>
                </a:r>
              </a:p>
              <a:p>
                <a:pPr>
                  <a:spcBef>
                    <a:spcPts val="1800"/>
                  </a:spcBef>
                  <a:defRPr/>
                </a:pPr>
                <a:r>
                  <a:rPr lang="en-US" b="1" dirty="0" smtClean="0">
                    <a:ln w="1905"/>
                    <a:solidFill>
                      <a:prstClr val="black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latin typeface="Symbol" panose="05050102010706020507" pitchFamily="18" charset="2"/>
                  </a:rPr>
                  <a:t>\</a:t>
                </a:r>
                <a:r>
                  <a:rPr lang="en-US" b="1" dirty="0" smtClean="0">
                    <a:ln w="1905"/>
                    <a:solidFill>
                      <a:prstClr val="black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latin typeface="Tw Cen MT" pitchFamily="34" charset="0"/>
                  </a:rPr>
                  <a:t> H =  </a:t>
                </a:r>
              </a:p>
              <a:p>
                <a:pPr>
                  <a:spcBef>
                    <a:spcPts val="3000"/>
                  </a:spcBef>
                  <a:defRPr/>
                </a:pPr>
                <a:r>
                  <a:rPr lang="en-US" b="1" dirty="0" smtClean="0">
                    <a:ln w="1905"/>
                    <a:solidFill>
                      <a:prstClr val="black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latin typeface="Symbol" panose="05050102010706020507" pitchFamily="18" charset="2"/>
                  </a:rPr>
                  <a:t>\</a:t>
                </a:r>
                <a:r>
                  <a:rPr lang="en-US" b="1" dirty="0" smtClean="0">
                    <a:ln w="1905"/>
                    <a:solidFill>
                      <a:prstClr val="black"/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  <a:latin typeface="Tw Cen MT" pitchFamily="34" charset="0"/>
                  </a:rPr>
                  <a:t> H = </a:t>
                </a: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3526540" y="4721305"/>
              <a:ext cx="964672" cy="371533"/>
              <a:chOff x="3186148" y="4295229"/>
              <a:chExt cx="964672" cy="371533"/>
            </a:xfrm>
          </p:grpSpPr>
          <p:sp>
            <p:nvSpPr>
              <p:cNvPr id="76" name="TextBox 75"/>
              <p:cNvSpPr txBox="1"/>
              <p:nvPr/>
            </p:nvSpPr>
            <p:spPr bwMode="auto">
              <a:xfrm>
                <a:off x="3186148" y="4297430"/>
                <a:ext cx="864863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b="1" dirty="0" smtClean="0">
                    <a:solidFill>
                      <a:sysClr val="windowText" lastClr="000000"/>
                    </a:solidFill>
                    <a:latin typeface="Tw Cen MT" pitchFamily="34" charset="0"/>
                  </a:rPr>
                  <a:t>IR x It</a:t>
                </a:r>
              </a:p>
            </p:txBody>
          </p:sp>
          <p:sp>
            <p:nvSpPr>
              <p:cNvPr id="79" name="TextBox 78"/>
              <p:cNvSpPr txBox="1"/>
              <p:nvPr/>
            </p:nvSpPr>
            <p:spPr bwMode="auto">
              <a:xfrm>
                <a:off x="3868370" y="4295229"/>
                <a:ext cx="28245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b="1" dirty="0" smtClean="0">
                    <a:solidFill>
                      <a:sysClr val="windowText" lastClr="000000"/>
                    </a:solidFill>
                    <a:latin typeface="Tw Cen MT" pitchFamily="34" charset="0"/>
                  </a:rPr>
                  <a:t>J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3526540" y="5367946"/>
              <a:ext cx="964672" cy="372593"/>
              <a:chOff x="3186148" y="4295229"/>
              <a:chExt cx="964672" cy="372593"/>
            </a:xfrm>
          </p:grpSpPr>
          <p:sp>
            <p:nvSpPr>
              <p:cNvPr id="72" name="TextBox 71"/>
              <p:cNvSpPr txBox="1"/>
              <p:nvPr/>
            </p:nvSpPr>
            <p:spPr bwMode="auto">
              <a:xfrm>
                <a:off x="3186148" y="4298490"/>
                <a:ext cx="864863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b="1" dirty="0" smtClean="0">
                    <a:solidFill>
                      <a:sysClr val="windowText" lastClr="000000"/>
                    </a:solidFill>
                    <a:latin typeface="Tw Cen MT" pitchFamily="34" charset="0"/>
                  </a:rPr>
                  <a:t>I</a:t>
                </a:r>
                <a:r>
                  <a:rPr kumimoji="1" lang="en-US" b="1" baseline="30000" dirty="0" smtClean="0">
                    <a:solidFill>
                      <a:sysClr val="windowText" lastClr="000000"/>
                    </a:solidFill>
                    <a:latin typeface="Tw Cen MT" pitchFamily="34" charset="0"/>
                  </a:rPr>
                  <a:t>2</a:t>
                </a:r>
                <a:r>
                  <a:rPr kumimoji="1" lang="en-US" b="1" dirty="0" smtClean="0">
                    <a:solidFill>
                      <a:sysClr val="windowText" lastClr="000000"/>
                    </a:solidFill>
                    <a:latin typeface="Tw Cen MT" pitchFamily="34" charset="0"/>
                  </a:rPr>
                  <a:t>Rt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 bwMode="auto">
              <a:xfrm>
                <a:off x="3868370" y="4295229"/>
                <a:ext cx="28245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rtlCol="0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b="1" dirty="0" smtClean="0">
                    <a:solidFill>
                      <a:sysClr val="windowText" lastClr="000000"/>
                    </a:solidFill>
                    <a:latin typeface="Tw Cen MT" pitchFamily="34" charset="0"/>
                  </a:rPr>
                  <a:t>J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300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" grpId="0" animBg="1"/>
      <p:bldP spid="33" grpId="0" animBg="1"/>
      <p:bldP spid="34" grpId="0" animBg="1"/>
      <p:bldP spid="30" grpId="0"/>
      <p:bldP spid="65" grpId="0"/>
      <p:bldP spid="66" grpId="0"/>
      <p:bldP spid="6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C:\Documents and Settings\user\Desktop\videos\300px-incandescent_light_bul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9480" y="1664924"/>
            <a:ext cx="1068848" cy="1774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5" descr="C:\Documents and Settings\user\Desktop\videos\587732-xs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179917" y="1629627"/>
            <a:ext cx="1418564" cy="1836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351403" y="1089156"/>
            <a:ext cx="1625766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tx1"/>
                </a:solidFill>
                <a:latin typeface="Tw Cen MT" pitchFamily="34" charset="0"/>
              </a:rPr>
              <a:t>ELECTRIC BULB</a:t>
            </a:r>
            <a:endParaRPr lang="en-US" b="1" dirty="0">
              <a:solidFill>
                <a:schemeClr val="tx1"/>
              </a:solidFill>
              <a:latin typeface="Tw Cen MT" pitchFamily="34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360367" y="2518541"/>
            <a:ext cx="2663599" cy="369332"/>
          </a:xfrm>
          <a:prstGeom prst="rect">
            <a:avLst/>
          </a:prstGeom>
          <a:solidFill>
            <a:srgbClr val="CC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Tw Cen MT" pitchFamily="34" charset="0"/>
              </a:rPr>
              <a:t>High </a:t>
            </a:r>
            <a:r>
              <a:rPr lang="en-US" b="1" dirty="0" smtClean="0">
                <a:solidFill>
                  <a:srgbClr val="002060"/>
                </a:solidFill>
                <a:latin typeface="Tw Cen MT" pitchFamily="34" charset="0"/>
              </a:rPr>
              <a:t>Resistance</a:t>
            </a:r>
            <a:endParaRPr lang="en-US" b="1" dirty="0">
              <a:solidFill>
                <a:srgbClr val="002060"/>
              </a:solidFill>
              <a:latin typeface="Tw Cen MT" pitchFamily="34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360368" y="3196983"/>
            <a:ext cx="2663599" cy="369332"/>
          </a:xfrm>
          <a:prstGeom prst="rect">
            <a:avLst/>
          </a:prstGeom>
          <a:solidFill>
            <a:srgbClr val="CC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Tw Cen MT" pitchFamily="34" charset="0"/>
              </a:rPr>
              <a:t>        High </a:t>
            </a:r>
            <a:r>
              <a:rPr lang="en-US" b="1" dirty="0">
                <a:solidFill>
                  <a:srgbClr val="002060"/>
                </a:solidFill>
                <a:latin typeface="Tw Cen MT" pitchFamily="34" charset="0"/>
              </a:rPr>
              <a:t>Melting Point</a:t>
            </a:r>
          </a:p>
        </p:txBody>
      </p:sp>
      <p:sp>
        <p:nvSpPr>
          <p:cNvPr id="16" name="Rounded Rectangle 15"/>
          <p:cNvSpPr>
            <a:spLocks noChangeArrowheads="1"/>
          </p:cNvSpPr>
          <p:nvPr/>
        </p:nvSpPr>
        <p:spPr bwMode="auto">
          <a:xfrm>
            <a:off x="428257" y="4019550"/>
            <a:ext cx="4702199" cy="408623"/>
          </a:xfrm>
          <a:prstGeom prst="round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Tw Cen MT" pitchFamily="34" charset="0"/>
              </a:rPr>
              <a:t>Chemically </a:t>
            </a:r>
            <a:r>
              <a:rPr lang="en-US" b="1" dirty="0">
                <a:solidFill>
                  <a:srgbClr val="002060"/>
                </a:solidFill>
                <a:latin typeface="Tw Cen MT" pitchFamily="34" charset="0"/>
              </a:rPr>
              <a:t>inactive nitrogen &amp; argon</a:t>
            </a:r>
          </a:p>
        </p:txBody>
      </p:sp>
      <p:sp>
        <p:nvSpPr>
          <p:cNvPr id="17" name="Down Arrow 16"/>
          <p:cNvSpPr/>
          <p:nvPr/>
        </p:nvSpPr>
        <p:spPr>
          <a:xfrm rot="16200000">
            <a:off x="5317822" y="4040982"/>
            <a:ext cx="381000" cy="383374"/>
          </a:xfrm>
          <a:prstGeom prst="downArrow">
            <a:avLst>
              <a:gd name="adj1" fmla="val 35000"/>
              <a:gd name="adj2" fmla="val 50000"/>
            </a:avLst>
          </a:prstGeom>
          <a:solidFill>
            <a:srgbClr val="0016E6"/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prstClr val="white"/>
              </a:solidFill>
              <a:latin typeface="Tw Cen MT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600700" y="4032613"/>
            <a:ext cx="279588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 smtClean="0">
                <a:latin typeface="Tw Cen MT" pitchFamily="34" charset="0"/>
              </a:rPr>
              <a:t>To Prevent oxidation</a:t>
            </a:r>
            <a:endParaRPr lang="en-US" b="1" dirty="0">
              <a:latin typeface="Tw Cen MT" pitchFamily="34" charset="0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6043585" y="3181594"/>
            <a:ext cx="9701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0099"/>
                </a:solidFill>
                <a:latin typeface="Tw Cen MT" pitchFamily="34" charset="0"/>
              </a:rPr>
              <a:t>3380</a:t>
            </a:r>
            <a:r>
              <a:rPr lang="en-US" sz="2000" b="1" baseline="30000" dirty="0" smtClean="0">
                <a:solidFill>
                  <a:srgbClr val="000099"/>
                </a:solidFill>
                <a:latin typeface="Tw Cen MT" pitchFamily="34" charset="0"/>
              </a:rPr>
              <a:t>0</a:t>
            </a:r>
            <a:r>
              <a:rPr lang="en-US" sz="2000" b="1" dirty="0" smtClean="0">
                <a:solidFill>
                  <a:srgbClr val="000099"/>
                </a:solidFill>
                <a:latin typeface="Tw Cen MT" pitchFamily="34" charset="0"/>
              </a:rPr>
              <a:t>C</a:t>
            </a:r>
            <a:endParaRPr lang="en-US" sz="2000" b="1" baseline="-25000" dirty="0">
              <a:solidFill>
                <a:srgbClr val="000099"/>
              </a:solidFill>
              <a:latin typeface="Tw Cen MT" pitchFamily="34" charset="0"/>
            </a:endParaRPr>
          </a:p>
        </p:txBody>
      </p:sp>
      <p:sp>
        <p:nvSpPr>
          <p:cNvPr id="48" name="Text Box 6"/>
          <p:cNvSpPr txBox="1">
            <a:spLocks noChangeArrowheads="1"/>
          </p:cNvSpPr>
          <p:nvPr/>
        </p:nvSpPr>
        <p:spPr bwMode="auto">
          <a:xfrm>
            <a:off x="1830779" y="285750"/>
            <a:ext cx="4896433" cy="713993"/>
          </a:xfrm>
          <a:prstGeom prst="roundRect">
            <a:avLst/>
          </a:prstGeom>
          <a:solidFill>
            <a:srgbClr val="002060"/>
          </a:solidFill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w Cen MT" pitchFamily="34" charset="0"/>
              </a:rPr>
              <a:t>APPLICATIONS OF HEATING </a:t>
            </a:r>
            <a:r>
              <a:rPr lang="en-US" b="1" dirty="0" smtClean="0">
                <a:solidFill>
                  <a:schemeClr val="bg1"/>
                </a:solidFill>
                <a:latin typeface="Tw Cen MT" pitchFamily="34" charset="0"/>
              </a:rPr>
              <a:t>EFFECT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Tw Cen MT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w Cen MT" pitchFamily="34" charset="0"/>
              </a:rPr>
              <a:t>OF </a:t>
            </a:r>
            <a:r>
              <a:rPr lang="en-US" b="1" dirty="0" smtClean="0">
                <a:solidFill>
                  <a:schemeClr val="bg1"/>
                </a:solidFill>
                <a:latin typeface="Tw Cen MT" pitchFamily="34" charset="0"/>
              </a:rPr>
              <a:t>ELECTRIC CURRENT</a:t>
            </a:r>
            <a:endParaRPr lang="en-US" b="1" dirty="0">
              <a:solidFill>
                <a:schemeClr val="bg1"/>
              </a:solidFill>
              <a:latin typeface="Tw Cen MT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074133" y="1924643"/>
            <a:ext cx="3128036" cy="400110"/>
          </a:xfrm>
          <a:prstGeom prst="rect">
            <a:avLst/>
          </a:prstGeom>
          <a:solidFill>
            <a:srgbClr val="990099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w Cen MT" pitchFamily="34" charset="0"/>
              </a:rPr>
              <a:t>Filament </a:t>
            </a:r>
            <a:r>
              <a:rPr lang="en-US" sz="2000" b="1" dirty="0" smtClean="0">
                <a:solidFill>
                  <a:schemeClr val="bg1"/>
                </a:solidFill>
                <a:latin typeface="Tw Cen MT" pitchFamily="34" charset="0"/>
              </a:rPr>
              <a:t>made of tungsten </a:t>
            </a:r>
            <a:endParaRPr lang="en-US" sz="2000" b="1" dirty="0">
              <a:solidFill>
                <a:schemeClr val="bg1"/>
              </a:solidFill>
              <a:latin typeface="Tw Cen MT" pitchFamily="34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2988432" y="2443517"/>
            <a:ext cx="519380" cy="5193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en-US" sz="2400" b="1" dirty="0"/>
          </a:p>
        </p:txBody>
      </p:sp>
      <p:sp>
        <p:nvSpPr>
          <p:cNvPr id="49" name="Oval 48"/>
          <p:cNvSpPr/>
          <p:nvPr/>
        </p:nvSpPr>
        <p:spPr>
          <a:xfrm>
            <a:off x="2988432" y="3121045"/>
            <a:ext cx="521208" cy="52120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</a:t>
            </a:r>
            <a:endParaRPr lang="en-US" sz="24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1903904" y="2029065"/>
            <a:ext cx="771075" cy="144888"/>
            <a:chOff x="1903904" y="2029065"/>
            <a:chExt cx="771075" cy="144888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1903904" y="2038350"/>
              <a:ext cx="771075" cy="0"/>
            </a:xfrm>
            <a:prstGeom prst="line">
              <a:avLst/>
            </a:prstGeom>
            <a:ln w="38100">
              <a:solidFill>
                <a:srgbClr val="FF33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920875" y="2029065"/>
              <a:ext cx="0" cy="144888"/>
            </a:xfrm>
            <a:prstGeom prst="line">
              <a:avLst/>
            </a:prstGeom>
            <a:ln w="38100">
              <a:solidFill>
                <a:srgbClr val="FF33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469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6" grpId="0" animBg="1"/>
      <p:bldP spid="17" grpId="0" animBg="1"/>
      <p:bldP spid="18" grpId="0"/>
      <p:bldP spid="19" grpId="0"/>
      <p:bldP spid="48" grpId="0" animBg="1"/>
      <p:bldP spid="6" grpId="0" animBg="1"/>
      <p:bldP spid="47" grpId="0" animBg="1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/>
        </p:nvGrpSpPr>
        <p:grpSpPr>
          <a:xfrm>
            <a:off x="-28575" y="10633"/>
            <a:ext cx="9144000" cy="5143500"/>
            <a:chOff x="-171537" y="-7886400"/>
            <a:chExt cx="9144000" cy="5143500"/>
          </a:xfrm>
        </p:grpSpPr>
        <p:sp>
          <p:nvSpPr>
            <p:cNvPr id="110" name="Rectangle 109"/>
            <p:cNvSpPr/>
            <p:nvPr/>
          </p:nvSpPr>
          <p:spPr>
            <a:xfrm>
              <a:off x="-171537" y="-7886400"/>
              <a:ext cx="9144000" cy="5143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52805" y="-7661926"/>
              <a:ext cx="6295317" cy="46945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Circular Arrow 4"/>
          <p:cNvSpPr/>
          <p:nvPr/>
        </p:nvSpPr>
        <p:spPr>
          <a:xfrm rot="16200000">
            <a:off x="3136960" y="689549"/>
            <a:ext cx="1862642" cy="4326562"/>
          </a:xfrm>
          <a:custGeom>
            <a:avLst/>
            <a:gdLst>
              <a:gd name="connsiteX0" fmla="*/ 119063 w 1905000"/>
              <a:gd name="connsiteY0" fmla="*/ 3886200 h 7772400"/>
              <a:gd name="connsiteX1" fmla="*/ 496147 w 1905000"/>
              <a:gd name="connsiteY1" fmla="*/ 733976 h 7772400"/>
              <a:gd name="connsiteX2" fmla="*/ 1784161 w 1905000"/>
              <a:gd name="connsiteY2" fmla="*/ 3640243 h 7772400"/>
              <a:gd name="connsiteX3" fmla="*/ 1903375 w 1905000"/>
              <a:gd name="connsiteY3" fmla="*/ 3640243 h 7772400"/>
              <a:gd name="connsiteX4" fmla="*/ 1666875 w 1905000"/>
              <a:gd name="connsiteY4" fmla="*/ 3886200 h 7772400"/>
              <a:gd name="connsiteX5" fmla="*/ 1427125 w 1905000"/>
              <a:gd name="connsiteY5" fmla="*/ 3640243 h 7772400"/>
              <a:gd name="connsiteX6" fmla="*/ 1546365 w 1905000"/>
              <a:gd name="connsiteY6" fmla="*/ 3640243 h 7772400"/>
              <a:gd name="connsiteX7" fmla="*/ 498496 w 1905000"/>
              <a:gd name="connsiteY7" fmla="*/ 1603515 h 7772400"/>
              <a:gd name="connsiteX8" fmla="*/ 357187 w 1905000"/>
              <a:gd name="connsiteY8" fmla="*/ 3886201 h 7772400"/>
              <a:gd name="connsiteX9" fmla="*/ 119063 w 1905000"/>
              <a:gd name="connsiteY9" fmla="*/ 3886200 h 7772400"/>
              <a:gd name="connsiteX0" fmla="*/ 0 w 1784312"/>
              <a:gd name="connsiteY0" fmla="*/ 3772151 h 3772152"/>
              <a:gd name="connsiteX1" fmla="*/ 377084 w 1784312"/>
              <a:gd name="connsiteY1" fmla="*/ 619927 h 3772152"/>
              <a:gd name="connsiteX2" fmla="*/ 1665098 w 1784312"/>
              <a:gd name="connsiteY2" fmla="*/ 3526194 h 3772152"/>
              <a:gd name="connsiteX3" fmla="*/ 1784312 w 1784312"/>
              <a:gd name="connsiteY3" fmla="*/ 3526194 h 3772152"/>
              <a:gd name="connsiteX4" fmla="*/ 1308062 w 1784312"/>
              <a:gd name="connsiteY4" fmla="*/ 3526194 h 3772152"/>
              <a:gd name="connsiteX5" fmla="*/ 1427302 w 1784312"/>
              <a:gd name="connsiteY5" fmla="*/ 3526194 h 3772152"/>
              <a:gd name="connsiteX6" fmla="*/ 379433 w 1784312"/>
              <a:gd name="connsiteY6" fmla="*/ 1489466 h 3772152"/>
              <a:gd name="connsiteX7" fmla="*/ 238124 w 1784312"/>
              <a:gd name="connsiteY7" fmla="*/ 3772152 h 3772152"/>
              <a:gd name="connsiteX8" fmla="*/ 0 w 1784312"/>
              <a:gd name="connsiteY8" fmla="*/ 3772151 h 3772152"/>
              <a:gd name="connsiteX0" fmla="*/ 0 w 1784312"/>
              <a:gd name="connsiteY0" fmla="*/ 3772151 h 3772152"/>
              <a:gd name="connsiteX1" fmla="*/ 377084 w 1784312"/>
              <a:gd name="connsiteY1" fmla="*/ 619927 h 3772152"/>
              <a:gd name="connsiteX2" fmla="*/ 1665098 w 1784312"/>
              <a:gd name="connsiteY2" fmla="*/ 3526194 h 3772152"/>
              <a:gd name="connsiteX3" fmla="*/ 1784312 w 1784312"/>
              <a:gd name="connsiteY3" fmla="*/ 3526194 h 3772152"/>
              <a:gd name="connsiteX4" fmla="*/ 1427302 w 1784312"/>
              <a:gd name="connsiteY4" fmla="*/ 3526194 h 3772152"/>
              <a:gd name="connsiteX5" fmla="*/ 379433 w 1784312"/>
              <a:gd name="connsiteY5" fmla="*/ 1489466 h 3772152"/>
              <a:gd name="connsiteX6" fmla="*/ 238124 w 1784312"/>
              <a:gd name="connsiteY6" fmla="*/ 3772152 h 3772152"/>
              <a:gd name="connsiteX7" fmla="*/ 0 w 1784312"/>
              <a:gd name="connsiteY7" fmla="*/ 3772151 h 3772152"/>
              <a:gd name="connsiteX0" fmla="*/ 0 w 1665098"/>
              <a:gd name="connsiteY0" fmla="*/ 3772151 h 3772152"/>
              <a:gd name="connsiteX1" fmla="*/ 377084 w 1665098"/>
              <a:gd name="connsiteY1" fmla="*/ 619927 h 3772152"/>
              <a:gd name="connsiteX2" fmla="*/ 1665098 w 1665098"/>
              <a:gd name="connsiteY2" fmla="*/ 3526194 h 3772152"/>
              <a:gd name="connsiteX3" fmla="*/ 1427302 w 1665098"/>
              <a:gd name="connsiteY3" fmla="*/ 3526194 h 3772152"/>
              <a:gd name="connsiteX4" fmla="*/ 379433 w 1665098"/>
              <a:gd name="connsiteY4" fmla="*/ 1489466 h 3772152"/>
              <a:gd name="connsiteX5" fmla="*/ 238124 w 1665098"/>
              <a:gd name="connsiteY5" fmla="*/ 3772152 h 3772152"/>
              <a:gd name="connsiteX6" fmla="*/ 0 w 1665098"/>
              <a:gd name="connsiteY6" fmla="*/ 3772151 h 3772152"/>
              <a:gd name="connsiteX0" fmla="*/ 0 w 1665098"/>
              <a:gd name="connsiteY0" fmla="*/ 3772151 h 3772152"/>
              <a:gd name="connsiteX1" fmla="*/ 377084 w 1665098"/>
              <a:gd name="connsiteY1" fmla="*/ 619927 h 3772152"/>
              <a:gd name="connsiteX2" fmla="*/ 1665098 w 1665098"/>
              <a:gd name="connsiteY2" fmla="*/ 3526194 h 3772152"/>
              <a:gd name="connsiteX3" fmla="*/ 1427302 w 1665098"/>
              <a:gd name="connsiteY3" fmla="*/ 3716694 h 3772152"/>
              <a:gd name="connsiteX4" fmla="*/ 379433 w 1665098"/>
              <a:gd name="connsiteY4" fmla="*/ 1489466 h 3772152"/>
              <a:gd name="connsiteX5" fmla="*/ 238124 w 1665098"/>
              <a:gd name="connsiteY5" fmla="*/ 3772152 h 3772152"/>
              <a:gd name="connsiteX6" fmla="*/ 0 w 1665098"/>
              <a:gd name="connsiteY6" fmla="*/ 3772151 h 3772152"/>
              <a:gd name="connsiteX0" fmla="*/ 0 w 1677798"/>
              <a:gd name="connsiteY0" fmla="*/ 3480493 h 3480494"/>
              <a:gd name="connsiteX1" fmla="*/ 377084 w 1677798"/>
              <a:gd name="connsiteY1" fmla="*/ 328269 h 3480494"/>
              <a:gd name="connsiteX2" fmla="*/ 1677798 w 1677798"/>
              <a:gd name="connsiteY2" fmla="*/ 3412336 h 3480494"/>
              <a:gd name="connsiteX3" fmla="*/ 1427302 w 1677798"/>
              <a:gd name="connsiteY3" fmla="*/ 3425036 h 3480494"/>
              <a:gd name="connsiteX4" fmla="*/ 379433 w 1677798"/>
              <a:gd name="connsiteY4" fmla="*/ 1197808 h 3480494"/>
              <a:gd name="connsiteX5" fmla="*/ 238124 w 1677798"/>
              <a:gd name="connsiteY5" fmla="*/ 3480494 h 3480494"/>
              <a:gd name="connsiteX6" fmla="*/ 0 w 1677798"/>
              <a:gd name="connsiteY6" fmla="*/ 3480493 h 3480494"/>
              <a:gd name="connsiteX0" fmla="*/ 0 w 1677798"/>
              <a:gd name="connsiteY0" fmla="*/ 3782252 h 3782253"/>
              <a:gd name="connsiteX1" fmla="*/ 377084 w 1677798"/>
              <a:gd name="connsiteY1" fmla="*/ 630028 h 3782253"/>
              <a:gd name="connsiteX2" fmla="*/ 1677798 w 1677798"/>
              <a:gd name="connsiteY2" fmla="*/ 3714095 h 3782253"/>
              <a:gd name="connsiteX3" fmla="*/ 1427302 w 1677798"/>
              <a:gd name="connsiteY3" fmla="*/ 3726795 h 3782253"/>
              <a:gd name="connsiteX4" fmla="*/ 379433 w 1677798"/>
              <a:gd name="connsiteY4" fmla="*/ 1499567 h 3782253"/>
              <a:gd name="connsiteX5" fmla="*/ 238124 w 1677798"/>
              <a:gd name="connsiteY5" fmla="*/ 3782253 h 3782253"/>
              <a:gd name="connsiteX6" fmla="*/ 0 w 1677798"/>
              <a:gd name="connsiteY6" fmla="*/ 3782252 h 3782253"/>
              <a:gd name="connsiteX0" fmla="*/ 0 w 1677798"/>
              <a:gd name="connsiteY0" fmla="*/ 3856713 h 3856714"/>
              <a:gd name="connsiteX1" fmla="*/ 377084 w 1677798"/>
              <a:gd name="connsiteY1" fmla="*/ 704489 h 3856714"/>
              <a:gd name="connsiteX2" fmla="*/ 1677798 w 1677798"/>
              <a:gd name="connsiteY2" fmla="*/ 3788556 h 3856714"/>
              <a:gd name="connsiteX3" fmla="*/ 1427302 w 1677798"/>
              <a:gd name="connsiteY3" fmla="*/ 3801256 h 3856714"/>
              <a:gd name="connsiteX4" fmla="*/ 379433 w 1677798"/>
              <a:gd name="connsiteY4" fmla="*/ 1574028 h 3856714"/>
              <a:gd name="connsiteX5" fmla="*/ 238124 w 1677798"/>
              <a:gd name="connsiteY5" fmla="*/ 3856714 h 3856714"/>
              <a:gd name="connsiteX6" fmla="*/ 0 w 1677798"/>
              <a:gd name="connsiteY6" fmla="*/ 3856713 h 3856714"/>
              <a:gd name="connsiteX0" fmla="*/ 0 w 1677798"/>
              <a:gd name="connsiteY0" fmla="*/ 3815850 h 3815851"/>
              <a:gd name="connsiteX1" fmla="*/ 377084 w 1677798"/>
              <a:gd name="connsiteY1" fmla="*/ 663626 h 3815851"/>
              <a:gd name="connsiteX2" fmla="*/ 1677798 w 1677798"/>
              <a:gd name="connsiteY2" fmla="*/ 3747693 h 3815851"/>
              <a:gd name="connsiteX3" fmla="*/ 1427302 w 1677798"/>
              <a:gd name="connsiteY3" fmla="*/ 3760393 h 3815851"/>
              <a:gd name="connsiteX4" fmla="*/ 379433 w 1677798"/>
              <a:gd name="connsiteY4" fmla="*/ 1533165 h 3815851"/>
              <a:gd name="connsiteX5" fmla="*/ 238124 w 1677798"/>
              <a:gd name="connsiteY5" fmla="*/ 3815851 h 3815851"/>
              <a:gd name="connsiteX6" fmla="*/ 0 w 1677798"/>
              <a:gd name="connsiteY6" fmla="*/ 3815850 h 3815851"/>
              <a:gd name="connsiteX0" fmla="*/ 0 w 1677798"/>
              <a:gd name="connsiteY0" fmla="*/ 3805727 h 3805728"/>
              <a:gd name="connsiteX1" fmla="*/ 377084 w 1677798"/>
              <a:gd name="connsiteY1" fmla="*/ 653503 h 3805728"/>
              <a:gd name="connsiteX2" fmla="*/ 1677798 w 1677798"/>
              <a:gd name="connsiteY2" fmla="*/ 3737570 h 3805728"/>
              <a:gd name="connsiteX3" fmla="*/ 1427302 w 1677798"/>
              <a:gd name="connsiteY3" fmla="*/ 3750270 h 3805728"/>
              <a:gd name="connsiteX4" fmla="*/ 379433 w 1677798"/>
              <a:gd name="connsiteY4" fmla="*/ 1523042 h 3805728"/>
              <a:gd name="connsiteX5" fmla="*/ 238124 w 1677798"/>
              <a:gd name="connsiteY5" fmla="*/ 3805728 h 3805728"/>
              <a:gd name="connsiteX6" fmla="*/ 0 w 1677798"/>
              <a:gd name="connsiteY6" fmla="*/ 3805727 h 3805728"/>
              <a:gd name="connsiteX0" fmla="*/ 12881 w 1690679"/>
              <a:gd name="connsiteY0" fmla="*/ 3805727 h 3805728"/>
              <a:gd name="connsiteX1" fmla="*/ 389965 w 1690679"/>
              <a:gd name="connsiteY1" fmla="*/ 653503 h 3805728"/>
              <a:gd name="connsiteX2" fmla="*/ 1690679 w 1690679"/>
              <a:gd name="connsiteY2" fmla="*/ 3737570 h 3805728"/>
              <a:gd name="connsiteX3" fmla="*/ 1440183 w 1690679"/>
              <a:gd name="connsiteY3" fmla="*/ 3750270 h 3805728"/>
              <a:gd name="connsiteX4" fmla="*/ 392314 w 1690679"/>
              <a:gd name="connsiteY4" fmla="*/ 1523042 h 3805728"/>
              <a:gd name="connsiteX5" fmla="*/ 251005 w 1690679"/>
              <a:gd name="connsiteY5" fmla="*/ 3805728 h 3805728"/>
              <a:gd name="connsiteX6" fmla="*/ 12881 w 1690679"/>
              <a:gd name="connsiteY6" fmla="*/ 3805727 h 3805728"/>
              <a:gd name="connsiteX0" fmla="*/ 16673 w 1694471"/>
              <a:gd name="connsiteY0" fmla="*/ 3813734 h 3813735"/>
              <a:gd name="connsiteX1" fmla="*/ 292157 w 1694471"/>
              <a:gd name="connsiteY1" fmla="*/ 646995 h 3813735"/>
              <a:gd name="connsiteX2" fmla="*/ 1694471 w 1694471"/>
              <a:gd name="connsiteY2" fmla="*/ 3745577 h 3813735"/>
              <a:gd name="connsiteX3" fmla="*/ 1443975 w 1694471"/>
              <a:gd name="connsiteY3" fmla="*/ 3758277 h 3813735"/>
              <a:gd name="connsiteX4" fmla="*/ 396106 w 1694471"/>
              <a:gd name="connsiteY4" fmla="*/ 1531049 h 3813735"/>
              <a:gd name="connsiteX5" fmla="*/ 254797 w 1694471"/>
              <a:gd name="connsiteY5" fmla="*/ 3813735 h 3813735"/>
              <a:gd name="connsiteX6" fmla="*/ 16673 w 1694471"/>
              <a:gd name="connsiteY6" fmla="*/ 3813734 h 3813735"/>
              <a:gd name="connsiteX0" fmla="*/ 16673 w 1694471"/>
              <a:gd name="connsiteY0" fmla="*/ 3813734 h 3813735"/>
              <a:gd name="connsiteX1" fmla="*/ 292157 w 1694471"/>
              <a:gd name="connsiteY1" fmla="*/ 646995 h 3813735"/>
              <a:gd name="connsiteX2" fmla="*/ 1694471 w 1694471"/>
              <a:gd name="connsiteY2" fmla="*/ 3745577 h 3813735"/>
              <a:gd name="connsiteX3" fmla="*/ 1443975 w 1694471"/>
              <a:gd name="connsiteY3" fmla="*/ 3758277 h 3813735"/>
              <a:gd name="connsiteX4" fmla="*/ 323534 w 1694471"/>
              <a:gd name="connsiteY4" fmla="*/ 1545564 h 3813735"/>
              <a:gd name="connsiteX5" fmla="*/ 254797 w 1694471"/>
              <a:gd name="connsiteY5" fmla="*/ 3813735 h 3813735"/>
              <a:gd name="connsiteX6" fmla="*/ 16673 w 1694471"/>
              <a:gd name="connsiteY6" fmla="*/ 3813734 h 3813735"/>
              <a:gd name="connsiteX0" fmla="*/ 16673 w 1694471"/>
              <a:gd name="connsiteY0" fmla="*/ 3813734 h 3813735"/>
              <a:gd name="connsiteX1" fmla="*/ 292157 w 1694471"/>
              <a:gd name="connsiteY1" fmla="*/ 646995 h 3813735"/>
              <a:gd name="connsiteX2" fmla="*/ 1694471 w 1694471"/>
              <a:gd name="connsiteY2" fmla="*/ 3745577 h 3813735"/>
              <a:gd name="connsiteX3" fmla="*/ 1443975 w 1694471"/>
              <a:gd name="connsiteY3" fmla="*/ 3758277 h 3813735"/>
              <a:gd name="connsiteX4" fmla="*/ 254797 w 1694471"/>
              <a:gd name="connsiteY4" fmla="*/ 3813735 h 3813735"/>
              <a:gd name="connsiteX5" fmla="*/ 16673 w 1694471"/>
              <a:gd name="connsiteY5" fmla="*/ 3813734 h 3813735"/>
              <a:gd name="connsiteX0" fmla="*/ 16673 w 1694471"/>
              <a:gd name="connsiteY0" fmla="*/ 3813734 h 3813735"/>
              <a:gd name="connsiteX1" fmla="*/ 292157 w 1694471"/>
              <a:gd name="connsiteY1" fmla="*/ 646995 h 3813735"/>
              <a:gd name="connsiteX2" fmla="*/ 1694471 w 1694471"/>
              <a:gd name="connsiteY2" fmla="*/ 3745577 h 3813735"/>
              <a:gd name="connsiteX3" fmla="*/ 1443975 w 1694471"/>
              <a:gd name="connsiteY3" fmla="*/ 3758277 h 3813735"/>
              <a:gd name="connsiteX4" fmla="*/ 254797 w 1694471"/>
              <a:gd name="connsiteY4" fmla="*/ 3813735 h 3813735"/>
              <a:gd name="connsiteX5" fmla="*/ 16673 w 1694471"/>
              <a:gd name="connsiteY5" fmla="*/ 3813734 h 3813735"/>
              <a:gd name="connsiteX0" fmla="*/ 31019 w 1620429"/>
              <a:gd name="connsiteY0" fmla="*/ 3726681 h 3726682"/>
              <a:gd name="connsiteX1" fmla="*/ 306503 w 1620429"/>
              <a:gd name="connsiteY1" fmla="*/ 559942 h 3726682"/>
              <a:gd name="connsiteX2" fmla="*/ 1620429 w 1620429"/>
              <a:gd name="connsiteY2" fmla="*/ 3680403 h 3726682"/>
              <a:gd name="connsiteX3" fmla="*/ 1458321 w 1620429"/>
              <a:gd name="connsiteY3" fmla="*/ 3671224 h 3726682"/>
              <a:gd name="connsiteX4" fmla="*/ 269143 w 1620429"/>
              <a:gd name="connsiteY4" fmla="*/ 3726682 h 3726682"/>
              <a:gd name="connsiteX5" fmla="*/ 31019 w 1620429"/>
              <a:gd name="connsiteY5" fmla="*/ 3726681 h 3726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20429" h="3726682">
                <a:moveTo>
                  <a:pt x="31019" y="3726681"/>
                </a:moveTo>
                <a:cubicBezTo>
                  <a:pt x="-56067" y="2223465"/>
                  <a:pt x="41602" y="567655"/>
                  <a:pt x="306503" y="559942"/>
                </a:cubicBezTo>
                <a:cubicBezTo>
                  <a:pt x="571404" y="552229"/>
                  <a:pt x="1214097" y="-1947970"/>
                  <a:pt x="1620429" y="3680403"/>
                </a:cubicBezTo>
                <a:cubicBezTo>
                  <a:pt x="1426445" y="3695575"/>
                  <a:pt x="1541820" y="3666991"/>
                  <a:pt x="1458321" y="3671224"/>
                </a:cubicBezTo>
                <a:lnTo>
                  <a:pt x="269143" y="3726682"/>
                </a:lnTo>
                <a:lnTo>
                  <a:pt x="31019" y="372668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3175">
            <a:noFill/>
          </a:ln>
          <a:scene3d>
            <a:camera prst="isometricOffAxis2Righ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ircular Arrow 4"/>
          <p:cNvSpPr/>
          <p:nvPr/>
        </p:nvSpPr>
        <p:spPr>
          <a:xfrm rot="16200000">
            <a:off x="3403461" y="899670"/>
            <a:ext cx="1479438" cy="3813735"/>
          </a:xfrm>
          <a:custGeom>
            <a:avLst/>
            <a:gdLst>
              <a:gd name="connsiteX0" fmla="*/ 119063 w 1905000"/>
              <a:gd name="connsiteY0" fmla="*/ 3886200 h 7772400"/>
              <a:gd name="connsiteX1" fmla="*/ 496147 w 1905000"/>
              <a:gd name="connsiteY1" fmla="*/ 733976 h 7772400"/>
              <a:gd name="connsiteX2" fmla="*/ 1784161 w 1905000"/>
              <a:gd name="connsiteY2" fmla="*/ 3640243 h 7772400"/>
              <a:gd name="connsiteX3" fmla="*/ 1903375 w 1905000"/>
              <a:gd name="connsiteY3" fmla="*/ 3640243 h 7772400"/>
              <a:gd name="connsiteX4" fmla="*/ 1666875 w 1905000"/>
              <a:gd name="connsiteY4" fmla="*/ 3886200 h 7772400"/>
              <a:gd name="connsiteX5" fmla="*/ 1427125 w 1905000"/>
              <a:gd name="connsiteY5" fmla="*/ 3640243 h 7772400"/>
              <a:gd name="connsiteX6" fmla="*/ 1546365 w 1905000"/>
              <a:gd name="connsiteY6" fmla="*/ 3640243 h 7772400"/>
              <a:gd name="connsiteX7" fmla="*/ 498496 w 1905000"/>
              <a:gd name="connsiteY7" fmla="*/ 1603515 h 7772400"/>
              <a:gd name="connsiteX8" fmla="*/ 357187 w 1905000"/>
              <a:gd name="connsiteY8" fmla="*/ 3886201 h 7772400"/>
              <a:gd name="connsiteX9" fmla="*/ 119063 w 1905000"/>
              <a:gd name="connsiteY9" fmla="*/ 3886200 h 7772400"/>
              <a:gd name="connsiteX0" fmla="*/ 0 w 1784312"/>
              <a:gd name="connsiteY0" fmla="*/ 3772151 h 3772152"/>
              <a:gd name="connsiteX1" fmla="*/ 377084 w 1784312"/>
              <a:gd name="connsiteY1" fmla="*/ 619927 h 3772152"/>
              <a:gd name="connsiteX2" fmla="*/ 1665098 w 1784312"/>
              <a:gd name="connsiteY2" fmla="*/ 3526194 h 3772152"/>
              <a:gd name="connsiteX3" fmla="*/ 1784312 w 1784312"/>
              <a:gd name="connsiteY3" fmla="*/ 3526194 h 3772152"/>
              <a:gd name="connsiteX4" fmla="*/ 1308062 w 1784312"/>
              <a:gd name="connsiteY4" fmla="*/ 3526194 h 3772152"/>
              <a:gd name="connsiteX5" fmla="*/ 1427302 w 1784312"/>
              <a:gd name="connsiteY5" fmla="*/ 3526194 h 3772152"/>
              <a:gd name="connsiteX6" fmla="*/ 379433 w 1784312"/>
              <a:gd name="connsiteY6" fmla="*/ 1489466 h 3772152"/>
              <a:gd name="connsiteX7" fmla="*/ 238124 w 1784312"/>
              <a:gd name="connsiteY7" fmla="*/ 3772152 h 3772152"/>
              <a:gd name="connsiteX8" fmla="*/ 0 w 1784312"/>
              <a:gd name="connsiteY8" fmla="*/ 3772151 h 3772152"/>
              <a:gd name="connsiteX0" fmla="*/ 0 w 1784312"/>
              <a:gd name="connsiteY0" fmla="*/ 3772151 h 3772152"/>
              <a:gd name="connsiteX1" fmla="*/ 377084 w 1784312"/>
              <a:gd name="connsiteY1" fmla="*/ 619927 h 3772152"/>
              <a:gd name="connsiteX2" fmla="*/ 1665098 w 1784312"/>
              <a:gd name="connsiteY2" fmla="*/ 3526194 h 3772152"/>
              <a:gd name="connsiteX3" fmla="*/ 1784312 w 1784312"/>
              <a:gd name="connsiteY3" fmla="*/ 3526194 h 3772152"/>
              <a:gd name="connsiteX4" fmla="*/ 1427302 w 1784312"/>
              <a:gd name="connsiteY4" fmla="*/ 3526194 h 3772152"/>
              <a:gd name="connsiteX5" fmla="*/ 379433 w 1784312"/>
              <a:gd name="connsiteY5" fmla="*/ 1489466 h 3772152"/>
              <a:gd name="connsiteX6" fmla="*/ 238124 w 1784312"/>
              <a:gd name="connsiteY6" fmla="*/ 3772152 h 3772152"/>
              <a:gd name="connsiteX7" fmla="*/ 0 w 1784312"/>
              <a:gd name="connsiteY7" fmla="*/ 3772151 h 3772152"/>
              <a:gd name="connsiteX0" fmla="*/ 0 w 1665098"/>
              <a:gd name="connsiteY0" fmla="*/ 3772151 h 3772152"/>
              <a:gd name="connsiteX1" fmla="*/ 377084 w 1665098"/>
              <a:gd name="connsiteY1" fmla="*/ 619927 h 3772152"/>
              <a:gd name="connsiteX2" fmla="*/ 1665098 w 1665098"/>
              <a:gd name="connsiteY2" fmla="*/ 3526194 h 3772152"/>
              <a:gd name="connsiteX3" fmla="*/ 1427302 w 1665098"/>
              <a:gd name="connsiteY3" fmla="*/ 3526194 h 3772152"/>
              <a:gd name="connsiteX4" fmla="*/ 379433 w 1665098"/>
              <a:gd name="connsiteY4" fmla="*/ 1489466 h 3772152"/>
              <a:gd name="connsiteX5" fmla="*/ 238124 w 1665098"/>
              <a:gd name="connsiteY5" fmla="*/ 3772152 h 3772152"/>
              <a:gd name="connsiteX6" fmla="*/ 0 w 1665098"/>
              <a:gd name="connsiteY6" fmla="*/ 3772151 h 3772152"/>
              <a:gd name="connsiteX0" fmla="*/ 0 w 1665098"/>
              <a:gd name="connsiteY0" fmla="*/ 3772151 h 3772152"/>
              <a:gd name="connsiteX1" fmla="*/ 377084 w 1665098"/>
              <a:gd name="connsiteY1" fmla="*/ 619927 h 3772152"/>
              <a:gd name="connsiteX2" fmla="*/ 1665098 w 1665098"/>
              <a:gd name="connsiteY2" fmla="*/ 3526194 h 3772152"/>
              <a:gd name="connsiteX3" fmla="*/ 1427302 w 1665098"/>
              <a:gd name="connsiteY3" fmla="*/ 3716694 h 3772152"/>
              <a:gd name="connsiteX4" fmla="*/ 379433 w 1665098"/>
              <a:gd name="connsiteY4" fmla="*/ 1489466 h 3772152"/>
              <a:gd name="connsiteX5" fmla="*/ 238124 w 1665098"/>
              <a:gd name="connsiteY5" fmla="*/ 3772152 h 3772152"/>
              <a:gd name="connsiteX6" fmla="*/ 0 w 1665098"/>
              <a:gd name="connsiteY6" fmla="*/ 3772151 h 3772152"/>
              <a:gd name="connsiteX0" fmla="*/ 0 w 1677798"/>
              <a:gd name="connsiteY0" fmla="*/ 3480493 h 3480494"/>
              <a:gd name="connsiteX1" fmla="*/ 377084 w 1677798"/>
              <a:gd name="connsiteY1" fmla="*/ 328269 h 3480494"/>
              <a:gd name="connsiteX2" fmla="*/ 1677798 w 1677798"/>
              <a:gd name="connsiteY2" fmla="*/ 3412336 h 3480494"/>
              <a:gd name="connsiteX3" fmla="*/ 1427302 w 1677798"/>
              <a:gd name="connsiteY3" fmla="*/ 3425036 h 3480494"/>
              <a:gd name="connsiteX4" fmla="*/ 379433 w 1677798"/>
              <a:gd name="connsiteY4" fmla="*/ 1197808 h 3480494"/>
              <a:gd name="connsiteX5" fmla="*/ 238124 w 1677798"/>
              <a:gd name="connsiteY5" fmla="*/ 3480494 h 3480494"/>
              <a:gd name="connsiteX6" fmla="*/ 0 w 1677798"/>
              <a:gd name="connsiteY6" fmla="*/ 3480493 h 3480494"/>
              <a:gd name="connsiteX0" fmla="*/ 0 w 1677798"/>
              <a:gd name="connsiteY0" fmla="*/ 3782252 h 3782253"/>
              <a:gd name="connsiteX1" fmla="*/ 377084 w 1677798"/>
              <a:gd name="connsiteY1" fmla="*/ 630028 h 3782253"/>
              <a:gd name="connsiteX2" fmla="*/ 1677798 w 1677798"/>
              <a:gd name="connsiteY2" fmla="*/ 3714095 h 3782253"/>
              <a:gd name="connsiteX3" fmla="*/ 1427302 w 1677798"/>
              <a:gd name="connsiteY3" fmla="*/ 3726795 h 3782253"/>
              <a:gd name="connsiteX4" fmla="*/ 379433 w 1677798"/>
              <a:gd name="connsiteY4" fmla="*/ 1499567 h 3782253"/>
              <a:gd name="connsiteX5" fmla="*/ 238124 w 1677798"/>
              <a:gd name="connsiteY5" fmla="*/ 3782253 h 3782253"/>
              <a:gd name="connsiteX6" fmla="*/ 0 w 1677798"/>
              <a:gd name="connsiteY6" fmla="*/ 3782252 h 3782253"/>
              <a:gd name="connsiteX0" fmla="*/ 0 w 1677798"/>
              <a:gd name="connsiteY0" fmla="*/ 3856713 h 3856714"/>
              <a:gd name="connsiteX1" fmla="*/ 377084 w 1677798"/>
              <a:gd name="connsiteY1" fmla="*/ 704489 h 3856714"/>
              <a:gd name="connsiteX2" fmla="*/ 1677798 w 1677798"/>
              <a:gd name="connsiteY2" fmla="*/ 3788556 h 3856714"/>
              <a:gd name="connsiteX3" fmla="*/ 1427302 w 1677798"/>
              <a:gd name="connsiteY3" fmla="*/ 3801256 h 3856714"/>
              <a:gd name="connsiteX4" fmla="*/ 379433 w 1677798"/>
              <a:gd name="connsiteY4" fmla="*/ 1574028 h 3856714"/>
              <a:gd name="connsiteX5" fmla="*/ 238124 w 1677798"/>
              <a:gd name="connsiteY5" fmla="*/ 3856714 h 3856714"/>
              <a:gd name="connsiteX6" fmla="*/ 0 w 1677798"/>
              <a:gd name="connsiteY6" fmla="*/ 3856713 h 3856714"/>
              <a:gd name="connsiteX0" fmla="*/ 0 w 1677798"/>
              <a:gd name="connsiteY0" fmla="*/ 3815850 h 3815851"/>
              <a:gd name="connsiteX1" fmla="*/ 377084 w 1677798"/>
              <a:gd name="connsiteY1" fmla="*/ 663626 h 3815851"/>
              <a:gd name="connsiteX2" fmla="*/ 1677798 w 1677798"/>
              <a:gd name="connsiteY2" fmla="*/ 3747693 h 3815851"/>
              <a:gd name="connsiteX3" fmla="*/ 1427302 w 1677798"/>
              <a:gd name="connsiteY3" fmla="*/ 3760393 h 3815851"/>
              <a:gd name="connsiteX4" fmla="*/ 379433 w 1677798"/>
              <a:gd name="connsiteY4" fmla="*/ 1533165 h 3815851"/>
              <a:gd name="connsiteX5" fmla="*/ 238124 w 1677798"/>
              <a:gd name="connsiteY5" fmla="*/ 3815851 h 3815851"/>
              <a:gd name="connsiteX6" fmla="*/ 0 w 1677798"/>
              <a:gd name="connsiteY6" fmla="*/ 3815850 h 3815851"/>
              <a:gd name="connsiteX0" fmla="*/ 0 w 1677798"/>
              <a:gd name="connsiteY0" fmla="*/ 3805727 h 3805728"/>
              <a:gd name="connsiteX1" fmla="*/ 377084 w 1677798"/>
              <a:gd name="connsiteY1" fmla="*/ 653503 h 3805728"/>
              <a:gd name="connsiteX2" fmla="*/ 1677798 w 1677798"/>
              <a:gd name="connsiteY2" fmla="*/ 3737570 h 3805728"/>
              <a:gd name="connsiteX3" fmla="*/ 1427302 w 1677798"/>
              <a:gd name="connsiteY3" fmla="*/ 3750270 h 3805728"/>
              <a:gd name="connsiteX4" fmla="*/ 379433 w 1677798"/>
              <a:gd name="connsiteY4" fmla="*/ 1523042 h 3805728"/>
              <a:gd name="connsiteX5" fmla="*/ 238124 w 1677798"/>
              <a:gd name="connsiteY5" fmla="*/ 3805728 h 3805728"/>
              <a:gd name="connsiteX6" fmla="*/ 0 w 1677798"/>
              <a:gd name="connsiteY6" fmla="*/ 3805727 h 3805728"/>
              <a:gd name="connsiteX0" fmla="*/ 12881 w 1690679"/>
              <a:gd name="connsiteY0" fmla="*/ 3805727 h 3805728"/>
              <a:gd name="connsiteX1" fmla="*/ 389965 w 1690679"/>
              <a:gd name="connsiteY1" fmla="*/ 653503 h 3805728"/>
              <a:gd name="connsiteX2" fmla="*/ 1690679 w 1690679"/>
              <a:gd name="connsiteY2" fmla="*/ 3737570 h 3805728"/>
              <a:gd name="connsiteX3" fmla="*/ 1440183 w 1690679"/>
              <a:gd name="connsiteY3" fmla="*/ 3750270 h 3805728"/>
              <a:gd name="connsiteX4" fmla="*/ 392314 w 1690679"/>
              <a:gd name="connsiteY4" fmla="*/ 1523042 h 3805728"/>
              <a:gd name="connsiteX5" fmla="*/ 251005 w 1690679"/>
              <a:gd name="connsiteY5" fmla="*/ 3805728 h 3805728"/>
              <a:gd name="connsiteX6" fmla="*/ 12881 w 1690679"/>
              <a:gd name="connsiteY6" fmla="*/ 3805727 h 3805728"/>
              <a:gd name="connsiteX0" fmla="*/ 16673 w 1694471"/>
              <a:gd name="connsiteY0" fmla="*/ 3813734 h 3813735"/>
              <a:gd name="connsiteX1" fmla="*/ 292157 w 1694471"/>
              <a:gd name="connsiteY1" fmla="*/ 646995 h 3813735"/>
              <a:gd name="connsiteX2" fmla="*/ 1694471 w 1694471"/>
              <a:gd name="connsiteY2" fmla="*/ 3745577 h 3813735"/>
              <a:gd name="connsiteX3" fmla="*/ 1443975 w 1694471"/>
              <a:gd name="connsiteY3" fmla="*/ 3758277 h 3813735"/>
              <a:gd name="connsiteX4" fmla="*/ 396106 w 1694471"/>
              <a:gd name="connsiteY4" fmla="*/ 1531049 h 3813735"/>
              <a:gd name="connsiteX5" fmla="*/ 254797 w 1694471"/>
              <a:gd name="connsiteY5" fmla="*/ 3813735 h 3813735"/>
              <a:gd name="connsiteX6" fmla="*/ 16673 w 1694471"/>
              <a:gd name="connsiteY6" fmla="*/ 3813734 h 3813735"/>
              <a:gd name="connsiteX0" fmla="*/ 16673 w 1694471"/>
              <a:gd name="connsiteY0" fmla="*/ 3813734 h 3813735"/>
              <a:gd name="connsiteX1" fmla="*/ 292157 w 1694471"/>
              <a:gd name="connsiteY1" fmla="*/ 646995 h 3813735"/>
              <a:gd name="connsiteX2" fmla="*/ 1694471 w 1694471"/>
              <a:gd name="connsiteY2" fmla="*/ 3745577 h 3813735"/>
              <a:gd name="connsiteX3" fmla="*/ 1443975 w 1694471"/>
              <a:gd name="connsiteY3" fmla="*/ 3758277 h 3813735"/>
              <a:gd name="connsiteX4" fmla="*/ 323534 w 1694471"/>
              <a:gd name="connsiteY4" fmla="*/ 1545564 h 3813735"/>
              <a:gd name="connsiteX5" fmla="*/ 254797 w 1694471"/>
              <a:gd name="connsiteY5" fmla="*/ 3813735 h 3813735"/>
              <a:gd name="connsiteX6" fmla="*/ 16673 w 1694471"/>
              <a:gd name="connsiteY6" fmla="*/ 3813734 h 3813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4471" h="3813735">
                <a:moveTo>
                  <a:pt x="16673" y="3813734"/>
                </a:moveTo>
                <a:cubicBezTo>
                  <a:pt x="-70413" y="2310518"/>
                  <a:pt x="207896" y="913873"/>
                  <a:pt x="292157" y="646995"/>
                </a:cubicBezTo>
                <a:cubicBezTo>
                  <a:pt x="355890" y="445136"/>
                  <a:pt x="1288139" y="-1882796"/>
                  <a:pt x="1694471" y="3745577"/>
                </a:cubicBezTo>
                <a:lnTo>
                  <a:pt x="1443975" y="3758277"/>
                </a:lnTo>
                <a:cubicBezTo>
                  <a:pt x="1406766" y="601123"/>
                  <a:pt x="668867" y="-868048"/>
                  <a:pt x="323534" y="1545564"/>
                </a:cubicBezTo>
                <a:cubicBezTo>
                  <a:pt x="232303" y="2183202"/>
                  <a:pt x="254797" y="2977632"/>
                  <a:pt x="254797" y="3813735"/>
                </a:cubicBezTo>
                <a:lnTo>
                  <a:pt x="16673" y="3813734"/>
                </a:lnTo>
                <a:close/>
              </a:path>
            </a:pathLst>
          </a:custGeom>
          <a:solidFill>
            <a:srgbClr val="002060"/>
          </a:solidFill>
          <a:scene3d>
            <a:camera prst="isometricOffAxis2Righ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991888" y="2927247"/>
            <a:ext cx="4348789" cy="402414"/>
          </a:xfrm>
          <a:custGeom>
            <a:avLst/>
            <a:gdLst>
              <a:gd name="connsiteX0" fmla="*/ 0 w 4480562"/>
              <a:gd name="connsiteY0" fmla="*/ 0 h 402414"/>
              <a:gd name="connsiteX1" fmla="*/ 552450 w 4480562"/>
              <a:gd name="connsiteY1" fmla="*/ 200025 h 402414"/>
              <a:gd name="connsiteX2" fmla="*/ 1762125 w 4480562"/>
              <a:gd name="connsiteY2" fmla="*/ 333375 h 402414"/>
              <a:gd name="connsiteX3" fmla="*/ 4048125 w 4480562"/>
              <a:gd name="connsiteY3" fmla="*/ 400050 h 402414"/>
              <a:gd name="connsiteX4" fmla="*/ 4476750 w 4480562"/>
              <a:gd name="connsiteY4" fmla="*/ 381000 h 402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80562" h="402414">
                <a:moveTo>
                  <a:pt x="0" y="0"/>
                </a:moveTo>
                <a:cubicBezTo>
                  <a:pt x="129381" y="72231"/>
                  <a:pt x="258763" y="144463"/>
                  <a:pt x="552450" y="200025"/>
                </a:cubicBezTo>
                <a:cubicBezTo>
                  <a:pt x="846137" y="255587"/>
                  <a:pt x="1179513" y="300038"/>
                  <a:pt x="1762125" y="333375"/>
                </a:cubicBezTo>
                <a:cubicBezTo>
                  <a:pt x="2344737" y="366712"/>
                  <a:pt x="3595688" y="392113"/>
                  <a:pt x="4048125" y="400050"/>
                </a:cubicBezTo>
                <a:cubicBezTo>
                  <a:pt x="4500563" y="407988"/>
                  <a:pt x="4488656" y="394494"/>
                  <a:pt x="4476750" y="38100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ircular Arrow 4"/>
          <p:cNvSpPr/>
          <p:nvPr/>
        </p:nvSpPr>
        <p:spPr>
          <a:xfrm rot="16200000">
            <a:off x="3419279" y="896553"/>
            <a:ext cx="1473200" cy="3813735"/>
          </a:xfrm>
          <a:custGeom>
            <a:avLst/>
            <a:gdLst>
              <a:gd name="connsiteX0" fmla="*/ 119063 w 1905000"/>
              <a:gd name="connsiteY0" fmla="*/ 3886200 h 7772400"/>
              <a:gd name="connsiteX1" fmla="*/ 496147 w 1905000"/>
              <a:gd name="connsiteY1" fmla="*/ 733976 h 7772400"/>
              <a:gd name="connsiteX2" fmla="*/ 1784161 w 1905000"/>
              <a:gd name="connsiteY2" fmla="*/ 3640243 h 7772400"/>
              <a:gd name="connsiteX3" fmla="*/ 1903375 w 1905000"/>
              <a:gd name="connsiteY3" fmla="*/ 3640243 h 7772400"/>
              <a:gd name="connsiteX4" fmla="*/ 1666875 w 1905000"/>
              <a:gd name="connsiteY4" fmla="*/ 3886200 h 7772400"/>
              <a:gd name="connsiteX5" fmla="*/ 1427125 w 1905000"/>
              <a:gd name="connsiteY5" fmla="*/ 3640243 h 7772400"/>
              <a:gd name="connsiteX6" fmla="*/ 1546365 w 1905000"/>
              <a:gd name="connsiteY6" fmla="*/ 3640243 h 7772400"/>
              <a:gd name="connsiteX7" fmla="*/ 498496 w 1905000"/>
              <a:gd name="connsiteY7" fmla="*/ 1603515 h 7772400"/>
              <a:gd name="connsiteX8" fmla="*/ 357187 w 1905000"/>
              <a:gd name="connsiteY8" fmla="*/ 3886201 h 7772400"/>
              <a:gd name="connsiteX9" fmla="*/ 119063 w 1905000"/>
              <a:gd name="connsiteY9" fmla="*/ 3886200 h 7772400"/>
              <a:gd name="connsiteX0" fmla="*/ 0 w 1784312"/>
              <a:gd name="connsiteY0" fmla="*/ 3772151 h 3772152"/>
              <a:gd name="connsiteX1" fmla="*/ 377084 w 1784312"/>
              <a:gd name="connsiteY1" fmla="*/ 619927 h 3772152"/>
              <a:gd name="connsiteX2" fmla="*/ 1665098 w 1784312"/>
              <a:gd name="connsiteY2" fmla="*/ 3526194 h 3772152"/>
              <a:gd name="connsiteX3" fmla="*/ 1784312 w 1784312"/>
              <a:gd name="connsiteY3" fmla="*/ 3526194 h 3772152"/>
              <a:gd name="connsiteX4" fmla="*/ 1308062 w 1784312"/>
              <a:gd name="connsiteY4" fmla="*/ 3526194 h 3772152"/>
              <a:gd name="connsiteX5" fmla="*/ 1427302 w 1784312"/>
              <a:gd name="connsiteY5" fmla="*/ 3526194 h 3772152"/>
              <a:gd name="connsiteX6" fmla="*/ 379433 w 1784312"/>
              <a:gd name="connsiteY6" fmla="*/ 1489466 h 3772152"/>
              <a:gd name="connsiteX7" fmla="*/ 238124 w 1784312"/>
              <a:gd name="connsiteY7" fmla="*/ 3772152 h 3772152"/>
              <a:gd name="connsiteX8" fmla="*/ 0 w 1784312"/>
              <a:gd name="connsiteY8" fmla="*/ 3772151 h 3772152"/>
              <a:gd name="connsiteX0" fmla="*/ 0 w 1784312"/>
              <a:gd name="connsiteY0" fmla="*/ 3772151 h 3772152"/>
              <a:gd name="connsiteX1" fmla="*/ 377084 w 1784312"/>
              <a:gd name="connsiteY1" fmla="*/ 619927 h 3772152"/>
              <a:gd name="connsiteX2" fmla="*/ 1665098 w 1784312"/>
              <a:gd name="connsiteY2" fmla="*/ 3526194 h 3772152"/>
              <a:gd name="connsiteX3" fmla="*/ 1784312 w 1784312"/>
              <a:gd name="connsiteY3" fmla="*/ 3526194 h 3772152"/>
              <a:gd name="connsiteX4" fmla="*/ 1427302 w 1784312"/>
              <a:gd name="connsiteY4" fmla="*/ 3526194 h 3772152"/>
              <a:gd name="connsiteX5" fmla="*/ 379433 w 1784312"/>
              <a:gd name="connsiteY5" fmla="*/ 1489466 h 3772152"/>
              <a:gd name="connsiteX6" fmla="*/ 238124 w 1784312"/>
              <a:gd name="connsiteY6" fmla="*/ 3772152 h 3772152"/>
              <a:gd name="connsiteX7" fmla="*/ 0 w 1784312"/>
              <a:gd name="connsiteY7" fmla="*/ 3772151 h 3772152"/>
              <a:gd name="connsiteX0" fmla="*/ 0 w 1665098"/>
              <a:gd name="connsiteY0" fmla="*/ 3772151 h 3772152"/>
              <a:gd name="connsiteX1" fmla="*/ 377084 w 1665098"/>
              <a:gd name="connsiteY1" fmla="*/ 619927 h 3772152"/>
              <a:gd name="connsiteX2" fmla="*/ 1665098 w 1665098"/>
              <a:gd name="connsiteY2" fmla="*/ 3526194 h 3772152"/>
              <a:gd name="connsiteX3" fmla="*/ 1427302 w 1665098"/>
              <a:gd name="connsiteY3" fmla="*/ 3526194 h 3772152"/>
              <a:gd name="connsiteX4" fmla="*/ 379433 w 1665098"/>
              <a:gd name="connsiteY4" fmla="*/ 1489466 h 3772152"/>
              <a:gd name="connsiteX5" fmla="*/ 238124 w 1665098"/>
              <a:gd name="connsiteY5" fmla="*/ 3772152 h 3772152"/>
              <a:gd name="connsiteX6" fmla="*/ 0 w 1665098"/>
              <a:gd name="connsiteY6" fmla="*/ 3772151 h 3772152"/>
              <a:gd name="connsiteX0" fmla="*/ 0 w 1665098"/>
              <a:gd name="connsiteY0" fmla="*/ 3772151 h 3772152"/>
              <a:gd name="connsiteX1" fmla="*/ 377084 w 1665098"/>
              <a:gd name="connsiteY1" fmla="*/ 619927 h 3772152"/>
              <a:gd name="connsiteX2" fmla="*/ 1665098 w 1665098"/>
              <a:gd name="connsiteY2" fmla="*/ 3526194 h 3772152"/>
              <a:gd name="connsiteX3" fmla="*/ 1427302 w 1665098"/>
              <a:gd name="connsiteY3" fmla="*/ 3716694 h 3772152"/>
              <a:gd name="connsiteX4" fmla="*/ 379433 w 1665098"/>
              <a:gd name="connsiteY4" fmla="*/ 1489466 h 3772152"/>
              <a:gd name="connsiteX5" fmla="*/ 238124 w 1665098"/>
              <a:gd name="connsiteY5" fmla="*/ 3772152 h 3772152"/>
              <a:gd name="connsiteX6" fmla="*/ 0 w 1665098"/>
              <a:gd name="connsiteY6" fmla="*/ 3772151 h 3772152"/>
              <a:gd name="connsiteX0" fmla="*/ 0 w 1677798"/>
              <a:gd name="connsiteY0" fmla="*/ 3480493 h 3480494"/>
              <a:gd name="connsiteX1" fmla="*/ 377084 w 1677798"/>
              <a:gd name="connsiteY1" fmla="*/ 328269 h 3480494"/>
              <a:gd name="connsiteX2" fmla="*/ 1677798 w 1677798"/>
              <a:gd name="connsiteY2" fmla="*/ 3412336 h 3480494"/>
              <a:gd name="connsiteX3" fmla="*/ 1427302 w 1677798"/>
              <a:gd name="connsiteY3" fmla="*/ 3425036 h 3480494"/>
              <a:gd name="connsiteX4" fmla="*/ 379433 w 1677798"/>
              <a:gd name="connsiteY4" fmla="*/ 1197808 h 3480494"/>
              <a:gd name="connsiteX5" fmla="*/ 238124 w 1677798"/>
              <a:gd name="connsiteY5" fmla="*/ 3480494 h 3480494"/>
              <a:gd name="connsiteX6" fmla="*/ 0 w 1677798"/>
              <a:gd name="connsiteY6" fmla="*/ 3480493 h 3480494"/>
              <a:gd name="connsiteX0" fmla="*/ 0 w 1677798"/>
              <a:gd name="connsiteY0" fmla="*/ 3782252 h 3782253"/>
              <a:gd name="connsiteX1" fmla="*/ 377084 w 1677798"/>
              <a:gd name="connsiteY1" fmla="*/ 630028 h 3782253"/>
              <a:gd name="connsiteX2" fmla="*/ 1677798 w 1677798"/>
              <a:gd name="connsiteY2" fmla="*/ 3714095 h 3782253"/>
              <a:gd name="connsiteX3" fmla="*/ 1427302 w 1677798"/>
              <a:gd name="connsiteY3" fmla="*/ 3726795 h 3782253"/>
              <a:gd name="connsiteX4" fmla="*/ 379433 w 1677798"/>
              <a:gd name="connsiteY4" fmla="*/ 1499567 h 3782253"/>
              <a:gd name="connsiteX5" fmla="*/ 238124 w 1677798"/>
              <a:gd name="connsiteY5" fmla="*/ 3782253 h 3782253"/>
              <a:gd name="connsiteX6" fmla="*/ 0 w 1677798"/>
              <a:gd name="connsiteY6" fmla="*/ 3782252 h 3782253"/>
              <a:gd name="connsiteX0" fmla="*/ 0 w 1677798"/>
              <a:gd name="connsiteY0" fmla="*/ 3856713 h 3856714"/>
              <a:gd name="connsiteX1" fmla="*/ 377084 w 1677798"/>
              <a:gd name="connsiteY1" fmla="*/ 704489 h 3856714"/>
              <a:gd name="connsiteX2" fmla="*/ 1677798 w 1677798"/>
              <a:gd name="connsiteY2" fmla="*/ 3788556 h 3856714"/>
              <a:gd name="connsiteX3" fmla="*/ 1427302 w 1677798"/>
              <a:gd name="connsiteY3" fmla="*/ 3801256 h 3856714"/>
              <a:gd name="connsiteX4" fmla="*/ 379433 w 1677798"/>
              <a:gd name="connsiteY4" fmla="*/ 1574028 h 3856714"/>
              <a:gd name="connsiteX5" fmla="*/ 238124 w 1677798"/>
              <a:gd name="connsiteY5" fmla="*/ 3856714 h 3856714"/>
              <a:gd name="connsiteX6" fmla="*/ 0 w 1677798"/>
              <a:gd name="connsiteY6" fmla="*/ 3856713 h 3856714"/>
              <a:gd name="connsiteX0" fmla="*/ 0 w 1677798"/>
              <a:gd name="connsiteY0" fmla="*/ 3815850 h 3815851"/>
              <a:gd name="connsiteX1" fmla="*/ 377084 w 1677798"/>
              <a:gd name="connsiteY1" fmla="*/ 663626 h 3815851"/>
              <a:gd name="connsiteX2" fmla="*/ 1677798 w 1677798"/>
              <a:gd name="connsiteY2" fmla="*/ 3747693 h 3815851"/>
              <a:gd name="connsiteX3" fmla="*/ 1427302 w 1677798"/>
              <a:gd name="connsiteY3" fmla="*/ 3760393 h 3815851"/>
              <a:gd name="connsiteX4" fmla="*/ 379433 w 1677798"/>
              <a:gd name="connsiteY4" fmla="*/ 1533165 h 3815851"/>
              <a:gd name="connsiteX5" fmla="*/ 238124 w 1677798"/>
              <a:gd name="connsiteY5" fmla="*/ 3815851 h 3815851"/>
              <a:gd name="connsiteX6" fmla="*/ 0 w 1677798"/>
              <a:gd name="connsiteY6" fmla="*/ 3815850 h 3815851"/>
              <a:gd name="connsiteX0" fmla="*/ 0 w 1677798"/>
              <a:gd name="connsiteY0" fmla="*/ 3805727 h 3805728"/>
              <a:gd name="connsiteX1" fmla="*/ 377084 w 1677798"/>
              <a:gd name="connsiteY1" fmla="*/ 653503 h 3805728"/>
              <a:gd name="connsiteX2" fmla="*/ 1677798 w 1677798"/>
              <a:gd name="connsiteY2" fmla="*/ 3737570 h 3805728"/>
              <a:gd name="connsiteX3" fmla="*/ 1427302 w 1677798"/>
              <a:gd name="connsiteY3" fmla="*/ 3750270 h 3805728"/>
              <a:gd name="connsiteX4" fmla="*/ 379433 w 1677798"/>
              <a:gd name="connsiteY4" fmla="*/ 1523042 h 3805728"/>
              <a:gd name="connsiteX5" fmla="*/ 238124 w 1677798"/>
              <a:gd name="connsiteY5" fmla="*/ 3805728 h 3805728"/>
              <a:gd name="connsiteX6" fmla="*/ 0 w 1677798"/>
              <a:gd name="connsiteY6" fmla="*/ 3805727 h 3805728"/>
              <a:gd name="connsiteX0" fmla="*/ 12881 w 1690679"/>
              <a:gd name="connsiteY0" fmla="*/ 3805727 h 3805728"/>
              <a:gd name="connsiteX1" fmla="*/ 389965 w 1690679"/>
              <a:gd name="connsiteY1" fmla="*/ 653503 h 3805728"/>
              <a:gd name="connsiteX2" fmla="*/ 1690679 w 1690679"/>
              <a:gd name="connsiteY2" fmla="*/ 3737570 h 3805728"/>
              <a:gd name="connsiteX3" fmla="*/ 1440183 w 1690679"/>
              <a:gd name="connsiteY3" fmla="*/ 3750270 h 3805728"/>
              <a:gd name="connsiteX4" fmla="*/ 392314 w 1690679"/>
              <a:gd name="connsiteY4" fmla="*/ 1523042 h 3805728"/>
              <a:gd name="connsiteX5" fmla="*/ 251005 w 1690679"/>
              <a:gd name="connsiteY5" fmla="*/ 3805728 h 3805728"/>
              <a:gd name="connsiteX6" fmla="*/ 12881 w 1690679"/>
              <a:gd name="connsiteY6" fmla="*/ 3805727 h 3805728"/>
              <a:gd name="connsiteX0" fmla="*/ 16673 w 1694471"/>
              <a:gd name="connsiteY0" fmla="*/ 3813734 h 3813735"/>
              <a:gd name="connsiteX1" fmla="*/ 292157 w 1694471"/>
              <a:gd name="connsiteY1" fmla="*/ 646995 h 3813735"/>
              <a:gd name="connsiteX2" fmla="*/ 1694471 w 1694471"/>
              <a:gd name="connsiteY2" fmla="*/ 3745577 h 3813735"/>
              <a:gd name="connsiteX3" fmla="*/ 1443975 w 1694471"/>
              <a:gd name="connsiteY3" fmla="*/ 3758277 h 3813735"/>
              <a:gd name="connsiteX4" fmla="*/ 396106 w 1694471"/>
              <a:gd name="connsiteY4" fmla="*/ 1531049 h 3813735"/>
              <a:gd name="connsiteX5" fmla="*/ 254797 w 1694471"/>
              <a:gd name="connsiteY5" fmla="*/ 3813735 h 3813735"/>
              <a:gd name="connsiteX6" fmla="*/ 16673 w 1694471"/>
              <a:gd name="connsiteY6" fmla="*/ 3813734 h 3813735"/>
              <a:gd name="connsiteX0" fmla="*/ 16673 w 1694471"/>
              <a:gd name="connsiteY0" fmla="*/ 3813734 h 3813735"/>
              <a:gd name="connsiteX1" fmla="*/ 292157 w 1694471"/>
              <a:gd name="connsiteY1" fmla="*/ 646995 h 3813735"/>
              <a:gd name="connsiteX2" fmla="*/ 1694471 w 1694471"/>
              <a:gd name="connsiteY2" fmla="*/ 3745577 h 3813735"/>
              <a:gd name="connsiteX3" fmla="*/ 1443975 w 1694471"/>
              <a:gd name="connsiteY3" fmla="*/ 3758277 h 3813735"/>
              <a:gd name="connsiteX4" fmla="*/ 323534 w 1694471"/>
              <a:gd name="connsiteY4" fmla="*/ 1545564 h 3813735"/>
              <a:gd name="connsiteX5" fmla="*/ 254797 w 1694471"/>
              <a:gd name="connsiteY5" fmla="*/ 3813735 h 3813735"/>
              <a:gd name="connsiteX6" fmla="*/ 16673 w 1694471"/>
              <a:gd name="connsiteY6" fmla="*/ 3813734 h 3813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4471" h="3813735">
                <a:moveTo>
                  <a:pt x="16673" y="3813734"/>
                </a:moveTo>
                <a:cubicBezTo>
                  <a:pt x="-70413" y="2310518"/>
                  <a:pt x="207896" y="913873"/>
                  <a:pt x="292157" y="646995"/>
                </a:cubicBezTo>
                <a:cubicBezTo>
                  <a:pt x="355890" y="445136"/>
                  <a:pt x="1288139" y="-1882796"/>
                  <a:pt x="1694471" y="3745577"/>
                </a:cubicBezTo>
                <a:lnTo>
                  <a:pt x="1443975" y="3758277"/>
                </a:lnTo>
                <a:cubicBezTo>
                  <a:pt x="1406766" y="601123"/>
                  <a:pt x="668867" y="-868048"/>
                  <a:pt x="323534" y="1545564"/>
                </a:cubicBezTo>
                <a:cubicBezTo>
                  <a:pt x="232303" y="2183202"/>
                  <a:pt x="254797" y="2977632"/>
                  <a:pt x="254797" y="3813735"/>
                </a:cubicBezTo>
                <a:lnTo>
                  <a:pt x="16673" y="3813734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  <a:effectLst>
            <a:glow rad="127000">
              <a:srgbClr val="FF0000"/>
            </a:glow>
          </a:effectLst>
          <a:scene3d>
            <a:camera prst="isometricOffAxis2Righ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1991888" y="2251708"/>
            <a:ext cx="1600200" cy="641350"/>
          </a:xfrm>
          <a:custGeom>
            <a:avLst/>
            <a:gdLst>
              <a:gd name="connsiteX0" fmla="*/ 0 w 1536700"/>
              <a:gd name="connsiteY0" fmla="*/ 596900 h 596900"/>
              <a:gd name="connsiteX1" fmla="*/ 304800 w 1536700"/>
              <a:gd name="connsiteY1" fmla="*/ 266700 h 596900"/>
              <a:gd name="connsiteX2" fmla="*/ 1536700 w 1536700"/>
              <a:gd name="connsiteY2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6700" h="596900">
                <a:moveTo>
                  <a:pt x="0" y="596900"/>
                </a:moveTo>
                <a:cubicBezTo>
                  <a:pt x="24341" y="481541"/>
                  <a:pt x="48683" y="366183"/>
                  <a:pt x="304800" y="266700"/>
                </a:cubicBezTo>
                <a:cubicBezTo>
                  <a:pt x="560917" y="167217"/>
                  <a:pt x="1048808" y="83608"/>
                  <a:pt x="1536700" y="0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/>
          <p:cNvCxnSpPr/>
          <p:nvPr/>
        </p:nvCxnSpPr>
        <p:spPr>
          <a:xfrm>
            <a:off x="6210375" y="2615478"/>
            <a:ext cx="103338" cy="709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5833419" y="3033477"/>
            <a:ext cx="381000" cy="1804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0"/>
          <p:cNvSpPr/>
          <p:nvPr/>
        </p:nvSpPr>
        <p:spPr>
          <a:xfrm>
            <a:off x="5963813" y="2575558"/>
            <a:ext cx="19050" cy="457200"/>
          </a:xfrm>
          <a:custGeom>
            <a:avLst/>
            <a:gdLst>
              <a:gd name="connsiteX0" fmla="*/ 19050 w 19050"/>
              <a:gd name="connsiteY0" fmla="*/ 457200 h 457200"/>
              <a:gd name="connsiteX1" fmla="*/ 0 w 19050"/>
              <a:gd name="connsiteY1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457200">
                <a:moveTo>
                  <a:pt x="19050" y="457200"/>
                </a:moveTo>
                <a:lnTo>
                  <a:pt x="0" y="0"/>
                </a:lnTo>
              </a:path>
            </a:pathLst>
          </a:custGeom>
          <a:noFill/>
          <a:ln w="5715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357586" y="2509524"/>
            <a:ext cx="148902" cy="148408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2807228" y="590490"/>
            <a:ext cx="3962400" cy="2169218"/>
            <a:chOff x="2720340" y="910532"/>
            <a:chExt cx="3962400" cy="2169218"/>
          </a:xfrm>
        </p:grpSpPr>
        <p:pic>
          <p:nvPicPr>
            <p:cNvPr id="14340" name="Picture 4" descr="C:\Users\Temp45.MTEL\Desktop\Untitled.pn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26" b="100000" l="586" r="89898">
                          <a14:backgroundMark x1="38946" y1="95989" x2="44656" y2="957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340" y="910532"/>
              <a:ext cx="3962400" cy="2169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Rectangle 86"/>
            <p:cNvSpPr/>
            <p:nvPr/>
          </p:nvSpPr>
          <p:spPr>
            <a:xfrm>
              <a:off x="5486400" y="2114550"/>
              <a:ext cx="381000" cy="2723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4110038" y="2400597"/>
              <a:ext cx="457200" cy="9550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Rectangle 97"/>
          <p:cNvSpPr/>
          <p:nvPr/>
        </p:nvSpPr>
        <p:spPr>
          <a:xfrm rot="19667812">
            <a:off x="5582813" y="1231230"/>
            <a:ext cx="381000" cy="194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6466607" y="2939947"/>
            <a:ext cx="2133601" cy="374571"/>
          </a:xfrm>
          <a:prstGeom prst="roundRect">
            <a:avLst/>
          </a:prstGeom>
          <a:gradFill>
            <a:gsLst>
              <a:gs pos="0">
                <a:srgbClr val="66FF33"/>
              </a:gs>
              <a:gs pos="100000">
                <a:schemeClr val="bg1"/>
              </a:gs>
            </a:gsLst>
            <a:lin ang="5400000" scaled="0"/>
          </a:gradFill>
          <a:ln w="19050">
            <a:solidFill>
              <a:schemeClr val="tx1"/>
            </a:solidFill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r>
              <a:rPr lang="en-US" dirty="0"/>
              <a:t>Coil of high resistance</a:t>
            </a:r>
          </a:p>
        </p:txBody>
      </p:sp>
      <p:sp>
        <p:nvSpPr>
          <p:cNvPr id="100" name="TextBox 99"/>
          <p:cNvSpPr txBox="1">
            <a:spLocks noChangeArrowheads="1"/>
          </p:cNvSpPr>
          <p:nvPr/>
        </p:nvSpPr>
        <p:spPr bwMode="auto">
          <a:xfrm>
            <a:off x="6023919" y="1585282"/>
            <a:ext cx="1219200" cy="646986"/>
          </a:xfrm>
          <a:prstGeom prst="roundRect">
            <a:avLst/>
          </a:prstGeom>
          <a:gradFill>
            <a:gsLst>
              <a:gs pos="0">
                <a:srgbClr val="66FF33"/>
              </a:gs>
              <a:gs pos="100000">
                <a:schemeClr val="bg1"/>
              </a:gs>
            </a:gsLst>
            <a:lin ang="5400000" scaled="0"/>
          </a:gradFill>
          <a:ln w="19050">
            <a:solidFill>
              <a:schemeClr val="tx1"/>
            </a:solidFill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+mj-lt"/>
              </a:rPr>
              <a:t>Insulated mica sheet</a:t>
            </a: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5884378" y="3644979"/>
            <a:ext cx="1857181" cy="374571"/>
          </a:xfrm>
          <a:prstGeom prst="roundRect">
            <a:avLst/>
          </a:prstGeom>
          <a:gradFill>
            <a:gsLst>
              <a:gs pos="0">
                <a:srgbClr val="66FF33"/>
              </a:gs>
              <a:gs pos="100000">
                <a:schemeClr val="bg1"/>
              </a:gs>
            </a:gsLst>
            <a:lin ang="5400000" scaled="0"/>
          </a:gradFill>
          <a:ln w="19050">
            <a:solidFill>
              <a:schemeClr val="tx1"/>
            </a:solidFill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r>
              <a:rPr lang="en-US" dirty="0"/>
              <a:t>Heavy metal block</a:t>
            </a:r>
          </a:p>
        </p:txBody>
      </p:sp>
      <p:sp>
        <p:nvSpPr>
          <p:cNvPr id="92" name="Oval 91"/>
          <p:cNvSpPr/>
          <p:nvPr/>
        </p:nvSpPr>
        <p:spPr>
          <a:xfrm>
            <a:off x="6184794" y="1031002"/>
            <a:ext cx="151895" cy="152905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586928" y="259578"/>
            <a:ext cx="2994472" cy="691492"/>
            <a:chOff x="228600" y="259578"/>
            <a:chExt cx="2994472" cy="691492"/>
          </a:xfrm>
        </p:grpSpPr>
        <p:sp>
          <p:nvSpPr>
            <p:cNvPr id="28" name="Flowchart: Alternate Process 27"/>
            <p:cNvSpPr/>
            <p:nvPr/>
          </p:nvSpPr>
          <p:spPr>
            <a:xfrm>
              <a:off x="649531" y="438150"/>
              <a:ext cx="2573541" cy="476726"/>
            </a:xfrm>
            <a:prstGeom prst="flowChartAlternateProcess">
              <a:avLst/>
            </a:prstGeom>
            <a:solidFill>
              <a:srgbClr val="CCFF33"/>
            </a:solidFill>
            <a:ln w="28575">
              <a:solidFill>
                <a:schemeClr val="tx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sz="2200" b="1" kern="0" dirty="0" smtClean="0">
                  <a:latin typeface="+mj-lt"/>
                </a:rPr>
                <a:t>ELECTRIC IRON</a:t>
              </a:r>
              <a:endParaRPr lang="en-US" sz="2200" b="1" kern="0" dirty="0">
                <a:latin typeface="+mj-lt"/>
              </a:endParaRPr>
            </a:p>
          </p:txBody>
        </p:sp>
        <p:pic>
          <p:nvPicPr>
            <p:cNvPr id="29" name="Picture 5" descr="D:\MJ\Pooja mam (physics)\Pooja mam\buegelservice-krefeld-foto-bild-96103346 copy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259578"/>
              <a:ext cx="1127308" cy="691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Left-Up Arrow 12"/>
          <p:cNvSpPr/>
          <p:nvPr/>
        </p:nvSpPr>
        <p:spPr>
          <a:xfrm>
            <a:off x="5922478" y="2262341"/>
            <a:ext cx="406846" cy="675539"/>
          </a:xfrm>
          <a:prstGeom prst="leftUpArrow">
            <a:avLst/>
          </a:prstGeom>
          <a:solidFill>
            <a:srgbClr val="FF00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-Up Arrow 38"/>
          <p:cNvSpPr/>
          <p:nvPr/>
        </p:nvSpPr>
        <p:spPr>
          <a:xfrm flipH="1">
            <a:off x="5468800" y="3325476"/>
            <a:ext cx="406846" cy="532749"/>
          </a:xfrm>
          <a:prstGeom prst="leftUpArrow">
            <a:avLst/>
          </a:prstGeom>
          <a:solidFill>
            <a:srgbClr val="FF00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5747694" y="3046732"/>
            <a:ext cx="699863" cy="167174"/>
          </a:xfrm>
          <a:prstGeom prst="rightArrow">
            <a:avLst/>
          </a:prstGeom>
          <a:solidFill>
            <a:srgbClr val="FF00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5400000" flipH="1">
            <a:off x="6430973" y="2530454"/>
            <a:ext cx="606766" cy="201674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906568" y="2509524"/>
            <a:ext cx="1253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Covered by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1648" y="1102511"/>
            <a:ext cx="2950441" cy="762000"/>
            <a:chOff x="5685638" y="-1695450"/>
            <a:chExt cx="2950441" cy="762000"/>
          </a:xfrm>
        </p:grpSpPr>
        <p:sp>
          <p:nvSpPr>
            <p:cNvPr id="17" name="Rounded Rectangle 16"/>
            <p:cNvSpPr/>
            <p:nvPr/>
          </p:nvSpPr>
          <p:spPr>
            <a:xfrm>
              <a:off x="5685638" y="-1695450"/>
              <a:ext cx="2950441" cy="762000"/>
            </a:xfrm>
            <a:prstGeom prst="roundRect">
              <a:avLst/>
            </a:prstGeom>
            <a:gradFill>
              <a:gsLst>
                <a:gs pos="20000">
                  <a:srgbClr val="00FFFF"/>
                </a:gs>
                <a:gs pos="100000">
                  <a:schemeClr val="bg1"/>
                </a:gs>
              </a:gsLst>
              <a:lin ang="54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99981" y="-1637616"/>
              <a:ext cx="283609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/>
                <a:t>When electric current passes through the coil it gets heated</a:t>
              </a:r>
              <a:endParaRPr lang="en-US" sz="1600" b="1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722425" y="826368"/>
            <a:ext cx="2179899" cy="919401"/>
            <a:chOff x="5685638" y="-1593372"/>
            <a:chExt cx="2179899" cy="919401"/>
          </a:xfrm>
        </p:grpSpPr>
        <p:sp>
          <p:nvSpPr>
            <p:cNvPr id="49" name="Rounded Rectangular Callout 48"/>
            <p:cNvSpPr/>
            <p:nvPr/>
          </p:nvSpPr>
          <p:spPr>
            <a:xfrm>
              <a:off x="5685638" y="-1574682"/>
              <a:ext cx="2179899" cy="810879"/>
            </a:xfrm>
            <a:prstGeom prst="roundRect">
              <a:avLst/>
            </a:prstGeom>
            <a:gradFill>
              <a:gsLst>
                <a:gs pos="20000">
                  <a:srgbClr val="00FFFF"/>
                </a:gs>
                <a:gs pos="100000">
                  <a:schemeClr val="bg1"/>
                </a:gs>
              </a:gsLst>
              <a:lin ang="54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770485" y="-1593372"/>
              <a:ext cx="2095052" cy="919401"/>
            </a:xfrm>
            <a:prstGeom prst="round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/>
                <a:t>It is bad conductor of electricity and good conductor of heat</a:t>
              </a:r>
              <a:endParaRPr lang="en-US" sz="16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64428" y="3360185"/>
            <a:ext cx="4032069" cy="847932"/>
            <a:chOff x="5685637" y="-1610307"/>
            <a:chExt cx="4032069" cy="847932"/>
          </a:xfrm>
        </p:grpSpPr>
        <p:sp>
          <p:nvSpPr>
            <p:cNvPr id="52" name="Rounded Rectangle 51"/>
            <p:cNvSpPr/>
            <p:nvPr/>
          </p:nvSpPr>
          <p:spPr>
            <a:xfrm>
              <a:off x="5685637" y="-1610307"/>
              <a:ext cx="4032069" cy="810879"/>
            </a:xfrm>
            <a:prstGeom prst="roundRect">
              <a:avLst/>
            </a:prstGeom>
            <a:gradFill>
              <a:gsLst>
                <a:gs pos="20000">
                  <a:srgbClr val="00FFFF"/>
                </a:gs>
                <a:gs pos="100000">
                  <a:schemeClr val="bg1"/>
                </a:gs>
              </a:gsLst>
              <a:lin ang="54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770484" y="-1593372"/>
              <a:ext cx="394722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/>
                <a:t>It prevents the current from entering into the metal and thus protecting the user from getting an electric shock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7516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6 3.20988E-6 L -0.0203 0.00833 L -0.03385 0.02098 L -0.05503 0.05061 " pathEditMode="fixed" ptsTypes="AAAA">
                                      <p:cBhvr>
                                        <p:cTn id="9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0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78 3.82716E-6 L -0.09184 0.0074 L -0.15954 0.02068 L -0.19114 0.03271 L -0.20208 0.04444 L -0.16909 0.06975 L -0.04288 0.09351 L 0.12205 0.09938 L 0.15278 0.09784 L 0.1665 0.09938 L 0.1665 0.01203 " pathEditMode="fixed" rAng="0" ptsTypes="AAAAAAAAAAA">
                                      <p:cBhvr>
                                        <p:cTn id="107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" y="49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000"/>
                            </p:stCondLst>
                            <p:childTnLst>
                              <p:par>
                                <p:cTn id="10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animBg="1"/>
      <p:bldP spid="10" grpId="0" animBg="1"/>
      <p:bldP spid="82" grpId="0" animBg="1"/>
      <p:bldP spid="89" grpId="0" animBg="1"/>
      <p:bldP spid="91" grpId="0" animBg="1"/>
      <p:bldP spid="97" grpId="0" animBg="1"/>
      <p:bldP spid="97" grpId="1" animBg="1"/>
      <p:bldP spid="97" grpId="2" animBg="1"/>
      <p:bldP spid="98" grpId="0" animBg="1"/>
      <p:bldP spid="99" grpId="0" animBg="1"/>
      <p:bldP spid="100" grpId="0" animBg="1"/>
      <p:bldP spid="101" grpId="0" animBg="1"/>
      <p:bldP spid="92" grpId="0" animBg="1"/>
      <p:bldP spid="92" grpId="1" animBg="1"/>
      <p:bldP spid="92" grpId="2" animBg="1"/>
      <p:bldP spid="13" grpId="0" animBg="1"/>
      <p:bldP spid="39" grpId="0" animBg="1"/>
      <p:bldP spid="14" grpId="0" animBg="1"/>
      <p:bldP spid="41" grpId="0" animBg="1"/>
      <p:bldP spid="41" grpId="1" animBg="1"/>
      <p:bldP spid="15" grpId="0"/>
      <p:bldP spid="15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702</Words>
  <Application>Microsoft Office PowerPoint</Application>
  <PresentationFormat>On-screen Show (16:9)</PresentationFormat>
  <Paragraphs>183</Paragraphs>
  <Slides>13</Slides>
  <Notes>3</Notes>
  <HiddenSlides>1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Bell MT</vt:lpstr>
      <vt:lpstr>Book Antiqua</vt:lpstr>
      <vt:lpstr>Calibri</vt:lpstr>
      <vt:lpstr>Comic Sans MS</vt:lpstr>
      <vt:lpstr>Gautami</vt:lpstr>
      <vt:lpstr>Leelawadee</vt:lpstr>
      <vt:lpstr>MT Extra</vt:lpstr>
      <vt:lpstr>Symbol</vt:lpstr>
      <vt:lpstr>Tw Cen MT</vt:lpstr>
      <vt:lpstr>Wingdings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Siddhi Chavan</dc:creator>
  <cp:lastModifiedBy>T.S BORA</cp:lastModifiedBy>
  <cp:revision>7</cp:revision>
  <dcterms:created xsi:type="dcterms:W3CDTF">2019-03-01T09:18:34Z</dcterms:created>
  <dcterms:modified xsi:type="dcterms:W3CDTF">2022-04-25T03:19:44Z</dcterms:modified>
</cp:coreProperties>
</file>